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59" r:id="rId6"/>
    <p:sldId id="261" r:id="rId7"/>
    <p:sldId id="276" r:id="rId8"/>
    <p:sldId id="278" r:id="rId9"/>
    <p:sldId id="277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5CD7B-23DC-4846-B516-501283259B1A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15E19-EFAB-4E08-862F-BF88A1EE13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48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799C-1119-4081-90AA-F0E22DCE5756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07D5-9623-46E7-BBC5-7F7AC8CCA7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3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799C-1119-4081-90AA-F0E22DCE5756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07D5-9623-46E7-BBC5-7F7AC8CCA7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76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799C-1119-4081-90AA-F0E22DCE5756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07D5-9623-46E7-BBC5-7F7AC8CCA7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65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799C-1119-4081-90AA-F0E22DCE5756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07D5-9623-46E7-BBC5-7F7AC8CCA7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02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799C-1119-4081-90AA-F0E22DCE5756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07D5-9623-46E7-BBC5-7F7AC8CCA7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56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799C-1119-4081-90AA-F0E22DCE5756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07D5-9623-46E7-BBC5-7F7AC8CCA7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5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799C-1119-4081-90AA-F0E22DCE5756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07D5-9623-46E7-BBC5-7F7AC8CCA7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0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799C-1119-4081-90AA-F0E22DCE5756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07D5-9623-46E7-BBC5-7F7AC8CCA7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21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799C-1119-4081-90AA-F0E22DCE5756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07D5-9623-46E7-BBC5-7F7AC8CCA7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62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799C-1119-4081-90AA-F0E22DCE5756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07D5-9623-46E7-BBC5-7F7AC8CCA7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72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799C-1119-4081-90AA-F0E22DCE5756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07D5-9623-46E7-BBC5-7F7AC8CCA7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56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799C-1119-4081-90AA-F0E22DCE5756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07D5-9623-46E7-BBC5-7F7AC8CCA7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24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38C70-CC4E-4E18-B896-9DCDD30CD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9246"/>
            <a:ext cx="9144000" cy="2387600"/>
          </a:xfrm>
        </p:spPr>
        <p:txBody>
          <a:bodyPr/>
          <a:lstStyle/>
          <a:p>
            <a:r>
              <a:rPr lang="it-IT" b="1" dirty="0"/>
              <a:t>Passaggi alle nuove classi</a:t>
            </a:r>
            <a:br>
              <a:rPr lang="it-IT" b="1" dirty="0"/>
            </a:br>
            <a:r>
              <a:rPr lang="it-IT" b="1" dirty="0"/>
              <a:t>DD.MM. 1648 – 1649/2023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969803F-EB5C-442F-BF6D-47FDD924B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sz="2800" dirty="0"/>
          </a:p>
          <a:p>
            <a:r>
              <a:rPr lang="it-IT" sz="2800" dirty="0"/>
              <a:t>Prof. Federico Schena</a:t>
            </a:r>
          </a:p>
          <a:p>
            <a:r>
              <a:rPr lang="it-IT" dirty="0"/>
              <a:t>Delegato Didattica e Sport</a:t>
            </a:r>
          </a:p>
          <a:p>
            <a:r>
              <a:rPr lang="it-IT" dirty="0"/>
              <a:t>9 luglio 2024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0B5CB71-FA5E-43C0-BF4E-5C12847F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2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C285CD-CF0A-4B11-AA11-8683113B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Riunione CRUI 30 maggio 2024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7BE9FA3-2304-4EBB-840A-CD3AC1C687A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957" y="1825625"/>
            <a:ext cx="8728085" cy="43513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F841816-4C82-4DE7-9C4F-CB4C1F7F4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1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76095-788A-427F-B444-C5F8F32D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Riunione CRUI 30 maggio 2024</a:t>
            </a:r>
            <a:endParaRPr lang="it-IT" sz="1600" b="1" i="1" dirty="0">
              <a:solidFill>
                <a:srgbClr val="00B050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FFDA4AF-314D-4A6D-823E-8F54C92948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470" y="1825625"/>
            <a:ext cx="8425059" cy="43513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D7DCD0E-BD4E-4900-9AA1-FACD82DE8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2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D9D1C-9C65-4BB2-9663-BC3B2032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Riunione CRUI 30 maggio 2024</a:t>
            </a:r>
            <a:endParaRPr lang="it-IT" sz="1600" b="1" i="1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52C6EF1-3446-489D-8A51-E5B3E04BEC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363" y="1825625"/>
            <a:ext cx="8427274" cy="43513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0F4085-BA6D-4E1F-A6C8-6201B1B9B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7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14788-6224-4457-8BBC-23A19A36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Riunione CRUI 30 maggio 2024</a:t>
            </a:r>
            <a:endParaRPr lang="it-IT" sz="1600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11920AA-5CA7-46AB-8973-C88EEA5871A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127" y="1825625"/>
            <a:ext cx="7957745" cy="43513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9EA65F4-8020-4A6B-9102-386517240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4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196201-16DF-4910-B853-B80EECF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Riunione CRUI 30 maggio 2024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B8414DF-2308-487A-B90D-AB86AE33CF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331" y="1825625"/>
            <a:ext cx="7941338" cy="43513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4792A6A-F93D-48D9-B542-93621B4DC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13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196201-16DF-4910-B853-B80EECF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Riunione CRUI 30 maggio 2024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A0F4608-2A3D-48A9-89A1-1671C6A1C27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283" y="1690689"/>
            <a:ext cx="8645236" cy="49357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3C0F99-BB6C-414A-A391-21E5FD0E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196201-16DF-4910-B853-B80EECF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Riunione CRUI 30 maggio 2024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33E7369-9F90-43FE-B99C-182D527AB31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557" y="1825625"/>
            <a:ext cx="8136885" cy="435133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AFFCEA-8631-40BB-8577-A4076FA3E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4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196201-16DF-4910-B853-B80EECF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Riunione CRUI 30 maggio 2024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791B574-8353-45A5-B9B6-94CFFDF362A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217" y="1825625"/>
            <a:ext cx="8073566" cy="435133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F57475D-55B4-437A-9AC4-9DD126A2E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07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B87DD83-9C09-4849-BED4-1B25A2C26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6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r>
              <a:rPr lang="it-IT" dirty="0"/>
              <a:t>In attesa di comunicazioni dal MUR con indicazioni operative di dettaglio, di seguito una scaletta interna con le tempistiche di lavoro.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Le tempistiche sono passibili di aggiornamento a seguito delle prossime indicazioni MUR.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EAAFD43-D11B-4875-84B2-9D3DDB3AE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89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A3CC3-4CCD-4DA1-A648-B7C2409D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943"/>
            <a:ext cx="10515600" cy="868870"/>
          </a:xfrm>
        </p:spPr>
        <p:txBody>
          <a:bodyPr>
            <a:normAutofit fontScale="90000"/>
          </a:bodyPr>
          <a:lstStyle/>
          <a:p>
            <a:r>
              <a:rPr lang="it-IT" sz="3200" b="1" i="1" dirty="0"/>
              <a:t>FASE 1 – adeguamento tecnico parti tabellari degli ordinamenti</a:t>
            </a:r>
            <a:br>
              <a:rPr lang="it-IT" sz="3200" b="1" i="1" dirty="0"/>
            </a:br>
            <a:r>
              <a:rPr lang="it-IT" sz="3200" b="1" i="1" dirty="0"/>
              <a:t>Modalità semplificata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7151E64F-4308-4C39-956D-70864C463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968784"/>
              </p:ext>
            </p:extLst>
          </p:nvPr>
        </p:nvGraphicFramePr>
        <p:xfrm>
          <a:off x="838200" y="1747056"/>
          <a:ext cx="10515597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886">
                  <a:extLst>
                    <a:ext uri="{9D8B030D-6E8A-4147-A177-3AD203B41FA5}">
                      <a16:colId xmlns:a16="http://schemas.microsoft.com/office/drawing/2014/main" val="3052199522"/>
                    </a:ext>
                  </a:extLst>
                </a:gridCol>
                <a:gridCol w="4713512">
                  <a:extLst>
                    <a:ext uri="{9D8B030D-6E8A-4147-A177-3AD203B41FA5}">
                      <a16:colId xmlns:a16="http://schemas.microsoft.com/office/drawing/2014/main" val="86075485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952016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Fa 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Quando 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8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Collegio Didattico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Delibera la modifica che riguarda solo </a:t>
                      </a:r>
                      <a:r>
                        <a:rPr lang="it-IT" sz="18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adeguamenti degli ordinamenti sulla parte tabellare (SSD e range degli ambiti)</a:t>
                      </a:r>
                      <a:r>
                        <a:rPr lang="it-IT" sz="18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la invia a </a:t>
                      </a:r>
                      <a:r>
                        <a:rPr lang="it-IT" dirty="0"/>
                        <a:t>Delegato alla Didattica, </a:t>
                      </a:r>
                      <a:r>
                        <a:rPr lang="it-IT" dirty="0" err="1"/>
                        <a:t>PdQ</a:t>
                      </a:r>
                      <a:r>
                        <a:rPr lang="it-IT" dirty="0"/>
                        <a:t>, U.O. Offerta Formativa.</a:t>
                      </a:r>
                      <a:endParaRPr lang="it-IT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Se si procede in modalità semplificata, per il medesimo anno accademico non si può presentare ulteriore modifica di ordinamento</a:t>
                      </a:r>
                      <a:endParaRPr lang="it-IT" sz="18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0" dirty="0"/>
                        <a:t>Entro il 20 settembre 2024</a:t>
                      </a:r>
                    </a:p>
                    <a:p>
                      <a:r>
                        <a:rPr lang="it-IT" i="1" dirty="0"/>
                        <a:t>(Preferibile anticipare tale termine condividendo la bozza di modifica quanto prima, anche in fase di definizione della stessa)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5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U.O. Offerta Formativa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Comunica riscontro a seguito di verifica tecnica sulla modifica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Entro il 15 ottobre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8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Dipartimento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Approva la modifica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Entro il 20 ottobre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774198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4613964E-CD8A-4BBD-9F7C-C662B6D4B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A55131-D0D0-4BCE-A82A-BE413F68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96" y="365125"/>
            <a:ext cx="10199703" cy="71795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/>
              <a:t>Riunione CRUI 30 maggio 2024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30E6523-E2A6-41DA-B807-4295089E2C2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095" y="1225118"/>
            <a:ext cx="10199703" cy="495184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A847B35-3F42-4646-8FEC-D20C7E71E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2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A3CC3-4CCD-4DA1-A648-B7C2409D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943"/>
            <a:ext cx="10515600" cy="868870"/>
          </a:xfrm>
        </p:spPr>
        <p:txBody>
          <a:bodyPr>
            <a:normAutofit fontScale="90000"/>
          </a:bodyPr>
          <a:lstStyle/>
          <a:p>
            <a:r>
              <a:rPr lang="it-IT" sz="3200" b="1" i="1" dirty="0"/>
              <a:t>FASE 2 – modifiche ordinamentali secondo la procedura e le tempistiche ordinarie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7151E64F-4308-4C39-956D-70864C463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811142"/>
              </p:ext>
            </p:extLst>
          </p:nvPr>
        </p:nvGraphicFramePr>
        <p:xfrm>
          <a:off x="838200" y="1490813"/>
          <a:ext cx="10515597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384">
                  <a:extLst>
                    <a:ext uri="{9D8B030D-6E8A-4147-A177-3AD203B41FA5}">
                      <a16:colId xmlns:a16="http://schemas.microsoft.com/office/drawing/2014/main" val="3052199522"/>
                    </a:ext>
                  </a:extLst>
                </a:gridCol>
                <a:gridCol w="4761014">
                  <a:extLst>
                    <a:ext uri="{9D8B030D-6E8A-4147-A177-3AD203B41FA5}">
                      <a16:colId xmlns:a16="http://schemas.microsoft.com/office/drawing/2014/main" val="86075485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952016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Fa 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Quando 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8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Referente del </a:t>
                      </a:r>
                      <a:r>
                        <a:rPr lang="it-IT" dirty="0" err="1"/>
                        <a:t>CdS</a:t>
                      </a:r>
                      <a:r>
                        <a:rPr lang="it-IT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Predisposizione bozza documenti (SUA-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CdS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piano didattico) </a:t>
                      </a:r>
                      <a:r>
                        <a:rPr lang="it-IT" sz="18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li invia a </a:t>
                      </a:r>
                      <a:r>
                        <a:rPr lang="it-IT" dirty="0"/>
                        <a:t>Delegato alla Didattica, </a:t>
                      </a:r>
                      <a:r>
                        <a:rPr lang="it-IT" dirty="0" err="1"/>
                        <a:t>PdQ</a:t>
                      </a:r>
                      <a:r>
                        <a:rPr lang="it-IT" dirty="0"/>
                        <a:t>, U.O. Offerta Formativa.</a:t>
                      </a:r>
                      <a:endParaRPr lang="it-IT" sz="18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0" dirty="0"/>
                        <a:t>Entro il 30 giugno 2024</a:t>
                      </a:r>
                    </a:p>
                    <a:p>
                      <a:r>
                        <a:rPr lang="it-IT" i="1" dirty="0"/>
                        <a:t>(Per chi non ha ancora provveduto, si prega di farlo al più presto)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5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Collegio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Approva i documenti a supporto della modifica, previa verifica tecnica con gli uffici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Entro il 20 settembre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8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Dipartimento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Approva i documenti a supporto della modifica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Entro il 20 ottobre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774198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CCC300-E36E-4B4A-8576-CEFF6750E036}"/>
              </a:ext>
            </a:extLst>
          </p:cNvPr>
          <p:cNvSpPr txBox="1"/>
          <p:nvPr/>
        </p:nvSpPr>
        <p:spPr>
          <a:xfrm>
            <a:off x="743197" y="3990110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i="1"/>
          </a:p>
          <a:p>
            <a:r>
              <a:rPr lang="it-IT" i="1"/>
              <a:t>Eventuali </a:t>
            </a:r>
            <a:r>
              <a:rPr lang="it-IT" i="1" dirty="0"/>
              <a:t>modifiche dei seguenti quadri RAD della SUA-</a:t>
            </a:r>
            <a:r>
              <a:rPr lang="it-IT" i="1" dirty="0" err="1"/>
              <a:t>CdS</a:t>
            </a:r>
            <a:r>
              <a:rPr lang="it-IT" i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i="1" dirty="0"/>
              <a:t>A2a Profilo professionale e sbocchi occupazionali e professionali previsti per i laureati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i="1" dirty="0"/>
              <a:t>A4.a Obiettivi formativi specifici del Corso e descrizione del percorso formativo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i="1" dirty="0"/>
              <a:t>A4.b.1 Conoscenza e comprensione, e capacità di Applicare conoscenza e comprensione: Sintesi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i="1" dirty="0"/>
              <a:t>A4.c Autonomia di giudizio – Abilità comunicative – Capacità di apprendimento</a:t>
            </a:r>
          </a:p>
          <a:p>
            <a:endParaRPr lang="it-IT" i="1" dirty="0"/>
          </a:p>
          <a:p>
            <a:r>
              <a:rPr lang="it-IT" i="1" dirty="0"/>
              <a:t> che derivino esclusivamente dall’adeguamento alle nuove classi, non necessitano di un riesame ciclico e di una consultazione con le parti interessate.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624B83C-CE6C-4A2F-AE65-BB0009DDB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9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A7A483-A48E-41EC-A24C-270A02B5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46" y="211660"/>
            <a:ext cx="10439400" cy="629174"/>
          </a:xfrm>
        </p:spPr>
        <p:txBody>
          <a:bodyPr>
            <a:normAutofit/>
          </a:bodyPr>
          <a:lstStyle/>
          <a:p>
            <a:r>
              <a:rPr lang="it-IT" sz="1600" dirty="0"/>
              <a:t>Riunione CRUI 30 maggio 2024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A5EC5C2-12B1-41B5-BFC7-6395287BBD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273" y="1260630"/>
            <a:ext cx="10117346" cy="47565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9A58C0C-A062-405B-B6F9-B4B6DD740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1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A55131-D0D0-4BCE-A82A-BE413F68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18" y="365125"/>
            <a:ext cx="10128682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/>
              <a:t>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D699793-EB10-49B9-80EB-9735B250E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411550"/>
            <a:ext cx="10661342" cy="4765413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 comunicato, con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n. 12330 del 28/06/2024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una “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cornice operativa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nell’ambito della quale si procederà all’adeguamento dei corsi di 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studio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alle nuove classi. </a:t>
            </a: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riferimento 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ai tempi e alle modalità dell’adeguamento, il MUR  fornirà indicazioni operative con successiva nota. </a:t>
            </a:r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91A2651-C9D0-4801-9701-2CD562C62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878553-A64F-40F0-A770-F535A8C76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601" y="1316830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 gli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ordinamenti adeguati alle nuove classi </a:t>
            </a:r>
            <a:r>
              <a:rPr lang="it-IT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devono essere oggetto di approvazione - oltre che dai competenti organi di Ateneo - da parte del Ministero, previa acquisizione del parere del CUN.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riflessione, già avviata da tempo, è su </a:t>
            </a:r>
            <a:r>
              <a:rPr lang="it-I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i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  <a:r>
              <a:rPr lang="it-I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attivi in Ateneo rispecchino le nuove classi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18F00C7-92F0-4FF6-9530-A6FB9B16B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202076-0D63-4881-A771-715802C6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Riunione CRUI 30 maggio 2024</a:t>
            </a:r>
            <a:b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CCA9E10-AEA1-4E59-A15E-5E639C0C28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698" y="1825625"/>
            <a:ext cx="8470604" cy="43513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0F83DC8-1855-43D8-B8E6-34355BBCA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2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A3CC3-4CCD-4DA1-A648-B7C2409D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802"/>
            <a:ext cx="10515600" cy="868870"/>
          </a:xfrm>
        </p:spPr>
        <p:txBody>
          <a:bodyPr>
            <a:normAutofit/>
          </a:bodyPr>
          <a:lstStyle/>
          <a:p>
            <a:r>
              <a:rPr lang="it-IT" sz="3200" b="1" i="1" dirty="0"/>
              <a:t>FASE 1 – adeguamento tecnico parti tabellari degli ordinamenti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878553-A64F-40F0-A770-F535A8C76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469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400">
                <a:latin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it-IT" sz="3400" dirty="0">
                <a:latin typeface="Calibri" panose="020F0502020204030204" pitchFamily="34" charset="0"/>
                <a:cs typeface="Times New Roman" panose="02020603050405020304" pitchFamily="18" charset="0"/>
              </a:rPr>
              <a:t>il corso di studio ritiene di non modificare la parte testuale dell’ordinamento (obiettivi formativi specifici, risultati di apprendimento, conoscenze richieste per l’accesso, profili culturali e professionali, etc.) in quanto già coerente con la nuova classe, può presentare una </a:t>
            </a:r>
            <a:r>
              <a:rPr lang="it-IT" sz="3400" b="1" dirty="0">
                <a:latin typeface="Calibri" panose="020F0502020204030204" pitchFamily="34" charset="0"/>
                <a:cs typeface="Times New Roman" panose="02020603050405020304" pitchFamily="18" charset="0"/>
              </a:rPr>
              <a:t>modifica di Ordinamento che riguardi esclusivamente le tabelle delle attività formative</a:t>
            </a:r>
            <a:r>
              <a:rPr lang="it-IT" sz="3400" dirty="0">
                <a:latin typeface="Calibri" panose="020F0502020204030204" pitchFamily="34" charset="0"/>
                <a:cs typeface="Times New Roman" panose="02020603050405020304" pitchFamily="18" charset="0"/>
              </a:rPr>
              <a:t> , in modo che queste risultino </a:t>
            </a:r>
            <a:r>
              <a:rPr lang="it-IT" sz="34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coerenti</a:t>
            </a:r>
            <a:r>
              <a:rPr lang="it-IT" sz="3400" dirty="0">
                <a:latin typeface="Calibri" panose="020F0502020204030204" pitchFamily="34" charset="0"/>
                <a:cs typeface="Times New Roman" panose="02020603050405020304" pitchFamily="18" charset="0"/>
              </a:rPr>
              <a:t> con quelle individuate dai DD.MM. n. 1648/2023 e 1649/2023.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400" dirty="0">
                <a:latin typeface="Calibri" panose="020F0502020204030204" pitchFamily="34" charset="0"/>
                <a:cs typeface="Times New Roman" panose="02020603050405020304" pitchFamily="18" charset="0"/>
              </a:rPr>
              <a:t>Al fine di agevolare tale procedimento, sarà possibile operare una “transizione” delle tabelle degli Ordinamenti attualmente vigenti, sulla base di quanto disposto dai DD.MM. n. 1648/2023 e 1649/2023, attraverso una </a:t>
            </a:r>
            <a:r>
              <a:rPr lang="it-IT" sz="34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modalità semplificata</a:t>
            </a:r>
            <a:r>
              <a:rPr lang="it-IT" sz="3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400" dirty="0">
                <a:latin typeface="Calibri" panose="020F0502020204030204" pitchFamily="34" charset="0"/>
                <a:cs typeface="Times New Roman" panose="02020603050405020304" pitchFamily="18" charset="0"/>
              </a:rPr>
              <a:t>Non è ancora chiaro fino a che punto sia possibile modificare gli SSD in modalità semplificata, ossia se la modifica possa riguardare esclusivamente l’adeguamento alla nuova classe.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1324E6-9464-4AA9-93D5-8680FCEC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9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A3CC3-4CCD-4DA1-A648-B7C2409D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802"/>
            <a:ext cx="10515600" cy="868870"/>
          </a:xfrm>
        </p:spPr>
        <p:txBody>
          <a:bodyPr>
            <a:normAutofit/>
          </a:bodyPr>
          <a:lstStyle/>
          <a:p>
            <a:r>
              <a:rPr lang="it-IT" sz="3200" b="1" i="1" dirty="0"/>
              <a:t>FASE 1 – adeguamento tecnico parti tabellari degli ordinamenti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878553-A64F-40F0-A770-F535A8C76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46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Nella modalità semplificata è possibile intervenire sui quadri della SUA-</a:t>
            </a:r>
            <a:r>
              <a:rPr lang="it-IT" sz="2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CdS</a:t>
            </a:r>
            <a:r>
              <a:rPr lang="it-IT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  che consentono la modifica della parte tabellare dell’ordinamento (e su quelli in cui si inseriscono le date delle delibere di approvazione dell’ordinamento).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Indicativamente, tale modalità sarà consentita nel periodo settembre – novembre 2024.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b="1" dirty="0">
                <a:latin typeface="Calibri" panose="020F0502020204030204" pitchFamily="34" charset="0"/>
                <a:cs typeface="Times New Roman" panose="02020603050405020304" pitchFamily="18" charset="0"/>
              </a:rPr>
              <a:t>ATTENZIONE: se si procede in modalità semplificata, per il medesimo anno accademico non si può presentare ulteriore modifica di ordinamento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99A2EA-AB5D-449C-B12C-3B118F59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9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A3CC3-4CCD-4DA1-A648-B7C2409D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148"/>
            <a:ext cx="10515600" cy="868870"/>
          </a:xfrm>
        </p:spPr>
        <p:txBody>
          <a:bodyPr>
            <a:noAutofit/>
          </a:bodyPr>
          <a:lstStyle/>
          <a:p>
            <a:br>
              <a:rPr lang="it-IT" sz="3200" b="1" dirty="0"/>
            </a:br>
            <a:r>
              <a:rPr lang="it-IT" sz="3200" b="1" i="1" dirty="0"/>
              <a:t>FASE 2 – modifiche ordinamentali secondo la procedura e le tempistiche ordinarie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878553-A64F-40F0-A770-F535A8C76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7" y="1651246"/>
            <a:ext cx="10653204" cy="477060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Con riguardo ai Corsi di Laurea o Laurea Magistrale i cui </a:t>
            </a:r>
            <a:r>
              <a:rPr lang="it-IT" sz="2600" b="1" dirty="0">
                <a:latin typeface="Calibri" panose="020F0502020204030204" pitchFamily="34" charset="0"/>
                <a:cs typeface="Times New Roman" panose="02020603050405020304" pitchFamily="18" charset="0"/>
              </a:rPr>
              <a:t>ordinamenti devono essere modificati nella parte sia testuale sia tabellare</a:t>
            </a:r>
            <a:r>
              <a:rPr lang="it-IT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, l’Ateneo è tenuto a presentare una modifica di ordinamento, </a:t>
            </a:r>
            <a:r>
              <a:rPr lang="it-IT" sz="26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 modo da renderli rispondenti</a:t>
            </a:r>
            <a:r>
              <a:rPr lang="it-IT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 a quanto disposto dai DD.MM. n. 1648/2023 e 1649/2023.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E50220-32AE-419E-9C6C-BF0851502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286" y="122921"/>
            <a:ext cx="1698658" cy="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92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838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Passaggi alle nuove classi DD.MM. 1648 – 1649/2023</vt:lpstr>
      <vt:lpstr>Riunione CRUI 30 maggio 2024</vt:lpstr>
      <vt:lpstr>Riunione CRUI 30 maggio 2024</vt:lpstr>
      <vt:lpstr> </vt:lpstr>
      <vt:lpstr>Presentazione standard di PowerPoint</vt:lpstr>
      <vt:lpstr>Riunione CRUI 30 maggio 2024 </vt:lpstr>
      <vt:lpstr>FASE 1 – adeguamento tecnico parti tabellari degli ordinamenti</vt:lpstr>
      <vt:lpstr>FASE 1 – adeguamento tecnico parti tabellari degli ordinamenti</vt:lpstr>
      <vt:lpstr> FASE 2 – modifiche ordinamentali secondo la procedura e le tempistiche ordinarie</vt:lpstr>
      <vt:lpstr>Riunione CRUI 30 maggio 2024</vt:lpstr>
      <vt:lpstr>Riunione CRUI 30 maggio 2024</vt:lpstr>
      <vt:lpstr>Riunione CRUI 30 maggio 2024</vt:lpstr>
      <vt:lpstr>Riunione CRUI 30 maggio 2024</vt:lpstr>
      <vt:lpstr>Riunione CRUI 30 maggio 2024</vt:lpstr>
      <vt:lpstr>Riunione CRUI 30 maggio 2024</vt:lpstr>
      <vt:lpstr>Riunione CRUI 30 maggio 2024</vt:lpstr>
      <vt:lpstr>Riunione CRUI 30 maggio 2024</vt:lpstr>
      <vt:lpstr>Presentazione standard di PowerPoint</vt:lpstr>
      <vt:lpstr>FASE 1 – adeguamento tecnico parti tabellari degli ordinamenti Modalità semplificata</vt:lpstr>
      <vt:lpstr>FASE 2 – modifiche ordinamentali secondo la procedura e le tempistiche ordinarie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Passaggi alle nuove classi DD.MM. 1648 – 1649/2023</dc:title>
  <dc:creator>Offerta Formativa</dc:creator>
  <cp:lastModifiedBy>Offerta Formativa</cp:lastModifiedBy>
  <cp:revision>50</cp:revision>
  <dcterms:created xsi:type="dcterms:W3CDTF">2024-06-04T14:48:04Z</dcterms:created>
  <dcterms:modified xsi:type="dcterms:W3CDTF">2024-07-08T10:53:27Z</dcterms:modified>
</cp:coreProperties>
</file>