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7" r:id="rId3"/>
    <p:sldId id="266" r:id="rId4"/>
    <p:sldId id="260" r:id="rId5"/>
    <p:sldId id="275" r:id="rId6"/>
    <p:sldId id="272" r:id="rId7"/>
    <p:sldId id="262" r:id="rId8"/>
    <p:sldId id="265" r:id="rId9"/>
    <p:sldId id="277" r:id="rId10"/>
    <p:sldId id="273" r:id="rId11"/>
    <p:sldId id="274" r:id="rId12"/>
    <p:sldId id="270" r:id="rId13"/>
    <p:sldId id="271" r:id="rId14"/>
    <p:sldId id="282" r:id="rId15"/>
    <p:sldId id="281" r:id="rId16"/>
    <p:sldId id="280" r:id="rId17"/>
    <p:sldId id="286" r:id="rId18"/>
    <p:sldId id="283" r:id="rId19"/>
    <p:sldId id="288" r:id="rId20"/>
    <p:sldId id="284" r:id="rId21"/>
    <p:sldId id="285" r:id="rId22"/>
    <p:sldId id="278" r:id="rId23"/>
    <p:sldId id="279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692" y="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6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5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6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8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2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515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4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61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78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23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98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A7065-19CD-4890-A269-5414BDD4BD9A}" type="datetimeFigureOut">
              <a:rPr lang="en-GB" smtClean="0"/>
              <a:t>07/02/2025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1D1B5-8318-4D25-A673-8F90D4B681EB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i-nostri-servizi/esperienze-all-estero/erasmus-traineeship" TargetMode="External"/><Relationship Id="rId2" Type="http://schemas.openxmlformats.org/officeDocument/2006/relationships/hyperlink" Target="https://www.univr.it/it/i-nostri-servizi/esperienze-all-estero/erasmus-per-studi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www.univr.it/it/i-nostri-servizi/esperienze-all-estero/worldwide-study-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i-nostri-servizi/gestione-carriere-studenti-scienze-motorie/erasmus-e-altre-esperienze-allestero-scienze-motorie#categdoc_2580" TargetMode="External"/><Relationship Id="rId2" Type="http://schemas.openxmlformats.org/officeDocument/2006/relationships/hyperlink" Target="https://www.univr.it/it/i-nostri-servizi/gestione-carriere-studenti-scienze-motorie/erasmus-e-altre-esperienze-allestero-scienze-motori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idattica.scienzemotorie@ateneo.univr.it" TargetMode="External"/><Relationship Id="rId2" Type="http://schemas.openxmlformats.org/officeDocument/2006/relationships/hyperlink" Target="mailto:silvia.pogliaghi@univr.it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r.it/it/i-nostri-servizi/esperienze-all-estero" TargetMode="External"/><Relationship Id="rId2" Type="http://schemas.openxmlformats.org/officeDocument/2006/relationships/hyperlink" Target="https://www.univr.it/it/organizzazione/offerta-formativa-servizi-e-segreterie-studenti/mobilita-internazional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univr.it/it/i-nostri-servizi/gestione-carriere-studenti-scienze-motorie/erasmus-e-altre-esperienze-allestero-scienze-motori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vr.it/it/i-nostri-servizi/studiare-all-estero-international-students/erasmus-e-altre-esperienze-all-estero/erasmus-traineeship#doc_3134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/>
          <p:cNvSpPr txBox="1">
            <a:spLocks/>
          </p:cNvSpPr>
          <p:nvPr/>
        </p:nvSpPr>
        <p:spPr>
          <a:xfrm>
            <a:off x="633743" y="2424113"/>
            <a:ext cx="8409914" cy="360838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32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L’Università di Verona offre a studentesse e studenti l’opportunità di svolgere un periodo di studio e di tirocinio all’estero grazie a dei finanziamenti.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32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Programmi: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Erasmus+ per studio</a:t>
            </a:r>
            <a:endParaRPr lang="it-IT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Erasmus+ </a:t>
            </a:r>
            <a:r>
              <a:rPr lang="it-IT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Traineeship</a:t>
            </a:r>
            <a:endParaRPr lang="it-IT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it-IT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Worldwide </a:t>
            </a:r>
            <a:r>
              <a:rPr lang="it-IT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Study</a:t>
            </a:r>
            <a:endParaRPr lang="it-IT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12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3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15618" y="1507309"/>
            <a:ext cx="79044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soggiorno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effettivo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inferiore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e/o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acquisiti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12 CFU per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ciascun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semestre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sarà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richiesta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restituzione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GB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99902" y="136909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10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4500" y="606842"/>
            <a:ext cx="84328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CASI PARTICOLARI</a:t>
            </a:r>
          </a:p>
          <a:p>
            <a:endParaRPr lang="it-I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motivate necessità, in accordo con l’Ateneo e con l’Istituzione Partner la mobilità potrà essere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eventualmente organizzata, in alternativa, come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mobilità </a:t>
            </a:r>
            <a:r>
              <a:rPr lang="it-I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blended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 attività previste verranno svolte in parte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remoto dal Paese di residenza e in parte nel Paese di destinazione (la durata minima della parte trascorsa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fisicamente all’estero non dovrà essere inferiore a 60 giorni).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caso di mobilità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blended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copertura finanziaria 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della mobilità verrà assegnata </a:t>
            </a:r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soltanto per il periodo</a:t>
            </a:r>
          </a:p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fisicamente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trascorso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all’estero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871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081830" y="723901"/>
            <a:ext cx="2566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Altri vantaggi?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4" y="276059"/>
            <a:ext cx="5228834" cy="392162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42054" y="4602749"/>
            <a:ext cx="85860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 punti voto di laurea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Esonero (previa autorizzazione) dal vincolo della propedeuticità e della frequenza obbligatoria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7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04800" y="197346"/>
            <a:ext cx="88392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Scadenza e modalità di presentazione della candidatura</a:t>
            </a:r>
          </a:p>
          <a:p>
            <a:endParaRPr lang="it-IT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 di presentare la propria candidatura, le studentesse e gli studenti sono tenuti a: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controllare i dati inseriti nella propria scheda anagrafica Esse3 </a:t>
            </a:r>
          </a:p>
          <a:p>
            <a:pPr marL="342900" indent="-342900">
              <a:buFontTx/>
              <a:buChar char="-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verificare eventuali errori o ritardi nella registrazione degli esami e a richiedere la regolarizzazione dei dati relativi al proprio curriculum (rivolgendosi alla Segreteria Studenti e/o alla Struttura Didattica competente) entro la scadenza del presente bando. </a:t>
            </a:r>
          </a:p>
          <a:p>
            <a:pPr marL="342900" indent="-342900">
              <a:buFontTx/>
              <a:buChar char="-"/>
            </a:pP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modulo di candidatura dovrà essere compilato in formato elettronico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tramite Esse3 entro il giorno </a:t>
            </a:r>
            <a:r>
              <a:rPr lang="it-IT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FEBBRAIO 2025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(ore 12.00 ora italiana).</a:t>
            </a:r>
          </a:p>
          <a:p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 dettagli tecnici sulla compilazione online del modulo di candidatura tramite Esse3 si consiglia fortemente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consultare le “Linee Guida alla compilazione online del modulo di candidatura Erasmus+”.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82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20700" y="263436"/>
            <a:ext cx="767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Al momento della presentazione della domanda la persona dovrà esprimere un massimo di 3 preferenze di sede</a:t>
            </a:r>
            <a:endParaRPr lang="en-GB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83" y="1777810"/>
            <a:ext cx="6552617" cy="49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05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254000" y="115669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Strumenti di lavoro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84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0"/>
          <p:cNvSpPr txBox="1">
            <a:spLocks/>
          </p:cNvSpPr>
          <p:nvPr/>
        </p:nvSpPr>
        <p:spPr>
          <a:xfrm>
            <a:off x="373857" y="1512094"/>
            <a:ext cx="8626474" cy="109537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 Corsi di Studio Scienze Motorie Dott.ssa Matilde </a:t>
            </a:r>
            <a:r>
              <a:rPr lang="it-IT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Faccincani</a:t>
            </a: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matilde.faccincani@studenti.univr.it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Tutor sarà disponibile per rispondere alle domande di chiarimento e per aiutare le persone ad orientarsi meglio, </a:t>
            </a: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 in preparazione al colloquio per l’assegnazione delle borse di studio,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nelle seguenti date :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Lunedì 10, 17, 24 Febbraio ore 10.00-12.00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Giovedì 13, 20, 27 Febbraio ore 14.00-16.00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DOVE: In presenza, ufficio tutor al piano terra di Scienze Motorie o via telefono (045 8425135) o mail, negli stessi orari.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254000" y="115669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Strumenti di lavoro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6" y="2466975"/>
            <a:ext cx="8351043" cy="430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 noChangeArrowheads="1"/>
          </p:cNvSpPr>
          <p:nvPr>
            <p:ph type="title"/>
          </p:nvPr>
        </p:nvSpPr>
        <p:spPr>
          <a:xfrm>
            <a:off x="577850" y="898526"/>
            <a:ext cx="7886700" cy="1325563"/>
          </a:xfrm>
        </p:spPr>
        <p:txBody>
          <a:bodyPr/>
          <a:lstStyle/>
          <a:p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Tabelle di riconoscimento esami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7850" y="2359025"/>
            <a:ext cx="7886700" cy="4351338"/>
          </a:xfrm>
        </p:spPr>
        <p:txBody>
          <a:bodyPr rtlCol="0">
            <a:normAutofit fontScale="77500" lnSpcReduction="20000"/>
          </a:bodyPr>
          <a:lstStyle/>
          <a:p>
            <a:pPr>
              <a:lnSpc>
                <a:spcPct val="150000"/>
              </a:lnSpc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Sulla</a:t>
            </a: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pagina</a:t>
            </a: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dei servizi della segreteria di scienze motorie potete consultare le </a:t>
            </a:r>
            <a:r>
              <a:rPr lang="it-IT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Tabelle di </a:t>
            </a:r>
            <a:r>
              <a:rPr lang="it-IT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riconoscimento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degli esami convalidati dalla Commissione a studenti dei corsi di Scienze motorie che hanno partecipato al programma Erasmus+ per studio negli anni precedenti.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Queste tabelle possono essere utili per la compilazione del piano degli esami da inserire nel Learning Agreement (LA).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254000" y="115669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Strumenti di lavoro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72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1308100"/>
            <a:ext cx="8530306" cy="4291499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 flipH="1">
            <a:off x="254000" y="115669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Strumenti di lavoro</a:t>
            </a:r>
            <a:endParaRPr lang="en-GB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4000" y="6041936"/>
            <a:ext cx="878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https://www.univr.it/it/i-nostri-servizi/gestione-carriere-studenti-scienze-motorie/erasmus-e-altre-esperienze-allestero-scienze-motorie#documenti-servizio</a:t>
            </a:r>
          </a:p>
        </p:txBody>
      </p:sp>
    </p:spTree>
    <p:extLst>
      <p:ext uri="{BB962C8B-B14F-4D97-AF65-F5344CB8AC3E}">
        <p14:creationId xmlns:p14="http://schemas.microsoft.com/office/powerpoint/2010/main" val="2897667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01981" y="266700"/>
            <a:ext cx="711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selezioni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17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69593"/>
          <a:stretch/>
        </p:blipFill>
        <p:spPr>
          <a:xfrm>
            <a:off x="1206898" y="876300"/>
            <a:ext cx="6728059" cy="20155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176" y="3091269"/>
            <a:ext cx="6277851" cy="1829055"/>
          </a:xfrm>
          <a:prstGeom prst="rect">
            <a:avLst/>
          </a:prstGeom>
        </p:spPr>
      </p:pic>
      <p:sp>
        <p:nvSpPr>
          <p:cNvPr id="5" name="Connettore pagina esterna 4"/>
          <p:cNvSpPr/>
          <p:nvPr/>
        </p:nvSpPr>
        <p:spPr>
          <a:xfrm rot="16200000">
            <a:off x="2467539" y="-2113689"/>
            <a:ext cx="712076" cy="5267901"/>
          </a:xfrm>
          <a:prstGeom prst="flowChartOffpageConnector">
            <a:avLst/>
          </a:prstGeom>
          <a:solidFill>
            <a:srgbClr val="E5007D"/>
          </a:solidFill>
          <a:ln>
            <a:solidFill>
              <a:srgbClr val="E50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0325" y="318892"/>
            <a:ext cx="46832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>
                <a:solidFill>
                  <a:schemeClr val="bg1"/>
                </a:solidFill>
              </a:rPr>
              <a:t>Scadenza 20 Febbraio 2025, ore 12:00</a:t>
            </a:r>
            <a:endParaRPr lang="en-GB" sz="22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570207" y="4796558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it-IT" sz="3600" b="1" dirty="0">
                <a:solidFill>
                  <a:srgbClr val="E5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/20</a:t>
            </a:r>
            <a:r>
              <a:rPr lang="it-IT" sz="3600" b="1" dirty="0">
                <a:solidFill>
                  <a:srgbClr val="E500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en-GB" sz="3600" b="1" dirty="0">
              <a:solidFill>
                <a:srgbClr val="E500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5702" y="5682829"/>
            <a:ext cx="8954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https://www.univr.it/it/i-nostri-servizi/esperienze-all-estero</a:t>
            </a:r>
          </a:p>
        </p:txBody>
      </p:sp>
      <p:sp>
        <p:nvSpPr>
          <p:cNvPr id="9" name="Rettangolo 8"/>
          <p:cNvSpPr/>
          <p:nvPr/>
        </p:nvSpPr>
        <p:spPr>
          <a:xfrm>
            <a:off x="155702" y="6178682"/>
            <a:ext cx="88612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https://www.univr.it/it/concorsi/studenti-e-laureati/mobilita-studentesca-internazionale/0/14214</a:t>
            </a:r>
          </a:p>
        </p:txBody>
      </p:sp>
    </p:spTree>
    <p:extLst>
      <p:ext uri="{BB962C8B-B14F-4D97-AF65-F5344CB8AC3E}">
        <p14:creationId xmlns:p14="http://schemas.microsoft.com/office/powerpoint/2010/main" val="310365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5262" y="-40541"/>
            <a:ext cx="883602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it-I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candidati e le candidate sono </a:t>
            </a:r>
            <a:r>
              <a:rPr kumimoji="0" lang="it-IT" alt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convocati per un colloquio orale alle ore 9:00 di </a:t>
            </a:r>
            <a:r>
              <a:rPr lang="it-IT" altLang="en-US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Lunedì 10 Marzo </a:t>
            </a:r>
            <a:r>
              <a:rPr kumimoji="0" lang="it-IT" alt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Auletta Seminari, presso la sede di Scienze Motorie, in Vai a Casorati 43</a:t>
            </a:r>
            <a:r>
              <a:rPr kumimoji="0" lang="it-I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Durante il colloquio saranno valutati gli aspetti descritti in tabella assegnando un massimo complessivo di 600 punti alla prova orale.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alt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somma del punteggio automatico di merito calcolato dall’ateneo + il punteggio conseguito nel orale determinerà la graduatoria finale.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persone </a:t>
            </a:r>
            <a:r>
              <a:rPr kumimoji="0" lang="it-IT" altLang="en-US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dovranno ripresentarsi alle ore 14:00 </a:t>
            </a:r>
            <a:r>
              <a:rPr kumimoji="0" lang="it-IT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dello stesso giorno per l’assegnazione della sede, che avverrà in ordine di graduatoria, fino ad esaurimento delle sedi disponibili o delle candidature. </a:t>
            </a:r>
            <a:endParaRPr kumimoji="0" lang="en-GB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730922"/>
              </p:ext>
            </p:extLst>
          </p:nvPr>
        </p:nvGraphicFramePr>
        <p:xfrm>
          <a:off x="195262" y="2041112"/>
          <a:ext cx="8534400" cy="2194816"/>
        </p:xfrm>
        <a:graphic>
          <a:graphicData uri="http://schemas.openxmlformats.org/drawingml/2006/table">
            <a:tbl>
              <a:tblPr firstRow="1" firstCol="1" bandRow="1"/>
              <a:tblGrid>
                <a:gridCol w="7019925">
                  <a:extLst>
                    <a:ext uri="{9D8B030D-6E8A-4147-A177-3AD203B41FA5}">
                      <a16:colId xmlns:a16="http://schemas.microsoft.com/office/drawing/2014/main" val="3409109404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val="1176547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aspetto valutato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Valutazione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75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Grado di conoscenza delle sedi partner opzionate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0-250 punti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561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Effettiva fattibilità del programma di studio previsto per l’esperienza Erasmus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0-250 punti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292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Conoscenza della lingua inglese (valutata con colloquio orale) e della lingua madre delle sedi opzionate (valutata tramite presentazione di certificazioni linguistiche)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0-100 punti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22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655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2900" y="3128139"/>
            <a:ext cx="84455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Chi, al termine delle assegnazioni, fosse rimasto senza sede potrà chiedere di essere inserito in una </a:t>
            </a:r>
            <a:r>
              <a:rPr lang="it-IT" alt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waiting</a:t>
            </a:r>
            <a:r>
              <a:rPr lang="it-IT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list valida per il 2° semestre.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fine Aprile verranno chiamati, in ordine di graduatoria, per riassegnare eventuali sedi resesi disponibili per rinuncia o non assegnate.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L’assegnazione finale delle sedi vacanti sarà comunicata ufficialmente entro il 30 Giugno 2025.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0" y="0"/>
            <a:ext cx="3048000" cy="304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98500" y="622300"/>
            <a:ext cx="2903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RIPESCAGGI</a:t>
            </a:r>
            <a:endParaRPr lang="en-GB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72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ChangeArrowheads="1"/>
          </p:cNvSpPr>
          <p:nvPr/>
        </p:nvSpPr>
        <p:spPr>
          <a:xfrm>
            <a:off x="3771900" y="136525"/>
            <a:ext cx="10515600" cy="46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Contatti</a:t>
            </a:r>
          </a:p>
        </p:txBody>
      </p:sp>
      <p:sp>
        <p:nvSpPr>
          <p:cNvPr id="3" name="Segnaposto contenuto 19"/>
          <p:cNvSpPr txBox="1">
            <a:spLocks/>
          </p:cNvSpPr>
          <p:nvPr/>
        </p:nvSpPr>
        <p:spPr>
          <a:xfrm>
            <a:off x="431800" y="1154906"/>
            <a:ext cx="8509000" cy="198199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Referente per l’internazionalizzazione per l’Area di Scienze Motorie Prof.ssa Silvia Pogliaghi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occupa di approvare 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agreements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silvia.pogliaghi@univr.it</a:t>
            </a:r>
            <a:endParaRPr lang="it-IT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gnaposto contenuto 20"/>
          <p:cNvSpPr txBox="1">
            <a:spLocks/>
          </p:cNvSpPr>
          <p:nvPr/>
        </p:nvSpPr>
        <p:spPr>
          <a:xfrm>
            <a:off x="431800" y="3479800"/>
            <a:ext cx="8348662" cy="1095375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Segreteria dei Corsi di Studio Scienze Motorie Signora Patrizia Cavazzana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occupa di fornire informazioni più specifiche per </a:t>
            </a: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l’Area di scienze motorie e di predisporre le convalide al rientro.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it-IT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it-IT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045 802 8010,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didattica.scienzemotorie@ateneo.univr.it</a:t>
            </a:r>
            <a:endParaRPr lang="it-IT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93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287008"/>
              </p:ext>
            </p:extLst>
          </p:nvPr>
        </p:nvGraphicFramePr>
        <p:xfrm>
          <a:off x="556419" y="1146175"/>
          <a:ext cx="8587581" cy="2224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7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5375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sz="2800" b="0" i="0" kern="1200" dirty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Unità Operativa  Mobilità Internazionale</a:t>
                      </a:r>
                      <a:endParaRPr lang="it-IT" sz="2800" dirty="0">
                        <a:solidFill>
                          <a:srgbClr val="444444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lang="it-IT" sz="2800" b="0" i="0" kern="1200" dirty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Pubblica i bandi di mobilità e si occupa di gestire la mobilità degli studenti in partenza.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80000"/>
                        <a:buFont typeface="Wingdings 3" charset="2"/>
                        <a:buNone/>
                        <a:tabLst/>
                        <a:defRPr/>
                      </a:pPr>
                      <a:r>
                        <a:rPr lang="it-IT" sz="2800" b="0" i="0" kern="1200" dirty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hlinkClick r:id="rId2"/>
                        </a:rPr>
                        <a:t>Contatti</a:t>
                      </a:r>
                      <a:r>
                        <a:rPr lang="it-IT" sz="2800" b="0" i="0" kern="1200" dirty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2800" b="0" i="0" kern="1200" noProof="0" dirty="0">
                          <a:solidFill>
                            <a:srgbClr val="444444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Erasmus+ per Studio: 045 802 8004 - Studenti UNIVR: http://www.univr.it/helpdesk</a:t>
                      </a:r>
                    </a:p>
                  </a:txBody>
                  <a:tcPr marL="91447" marR="91447" marT="45692" marB="45692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olo 1"/>
          <p:cNvSpPr txBox="1">
            <a:spLocks noChangeArrowheads="1"/>
          </p:cNvSpPr>
          <p:nvPr/>
        </p:nvSpPr>
        <p:spPr>
          <a:xfrm>
            <a:off x="3136900" y="403225"/>
            <a:ext cx="10515600" cy="4603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Contatti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673100" y="3653734"/>
            <a:ext cx="787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maggiori informazioni gli interessati sono invitati a consultare lo spazio Erasmus di </a:t>
            </a:r>
            <a:r>
              <a:rPr lang="it-IT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Atneo</a:t>
            </a: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https://www.univr.it/it/i-nostri-servizi/esperienze-all-estero</a:t>
            </a: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e le pagine specifiche di Scienze Motorie (</a:t>
            </a: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https://www.univr.it/it/i-nostri-servizi/gestione-carriere-studenti-scienze-motorie/erasmus-e-altre-esperienze-allestero-scienze-motorie</a:t>
            </a:r>
            <a:r>
              <a:rPr lang="it-IT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30477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 noChangeArrowheads="1"/>
          </p:cNvSpPr>
          <p:nvPr>
            <p:ph type="title"/>
          </p:nvPr>
        </p:nvSpPr>
        <p:spPr>
          <a:xfrm>
            <a:off x="476250" y="369094"/>
            <a:ext cx="7886700" cy="1027510"/>
          </a:xfrm>
        </p:spPr>
        <p:txBody>
          <a:bodyPr>
            <a:normAutofit fontScale="90000"/>
          </a:bodyPr>
          <a:lstStyle/>
          <a:p>
            <a:r>
              <a:rPr lang="it-IT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Erasmus+ Traineeship</a:t>
            </a:r>
            <a:br>
              <a:rPr lang="it-IT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882" y="882849"/>
            <a:ext cx="8608418" cy="3258741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programma Erasmus+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Traineeship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permette di svolgere tirocini presso imprese, scuole, istituti di formazione e di ricerca con sede in tutti i Paesi dell’Unione Europea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presente un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elenco degli Enti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già convenzionati con l’Università di Verona, che può essere utile come spunto per la ricerca, ma non è necessario che venga scelto uno di quelli in lista. Puoi prendere contatti con enti che fanno parte dei paesi di destinazione del bando e tramite il Learning Agreement fare la candidatura. Non è necessario stringere la convenzione con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UniVR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Protrai svolgere attività di tirocinio o ricerca tesi (anche di dottorato) per un periodo che va da un minimo di 60 giorni fino ad un massimo di 3 mesi.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il tuo periodo di mobilità all’estero potrai usufruire di una 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borsa di mobilità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 varia a seconda del paese di destinazione.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92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77516" y="1643205"/>
            <a:ext cx="798043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studentesse e gli studenti </a:t>
            </a:r>
          </a:p>
          <a:p>
            <a:pPr algn="ctr"/>
            <a:r>
              <a:rPr lang="it-IT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corso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 pieno,</a:t>
            </a:r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 I, II o III </a:t>
            </a:r>
            <a:r>
              <a:rPr lang="en-GB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ciclo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it-IT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it-IT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regola con il pagamento delle tasse,</a:t>
            </a:r>
          </a:p>
          <a:p>
            <a:pPr algn="ctr"/>
            <a:r>
              <a:rPr lang="it-IT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certificazione linguistica se richiesto da sede partner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8" y="95926"/>
            <a:ext cx="2638411" cy="76870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105389" y="187889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può partecipare?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5538" y="5952768"/>
            <a:ext cx="8017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https://www.univr.it/it/statuto-e-regolamenti#doc_30209</a:t>
            </a:r>
          </a:p>
        </p:txBody>
      </p:sp>
      <p:sp>
        <p:nvSpPr>
          <p:cNvPr id="7" name="Rettangolo 6"/>
          <p:cNvSpPr/>
          <p:nvPr/>
        </p:nvSpPr>
        <p:spPr>
          <a:xfrm>
            <a:off x="85538" y="6285369"/>
            <a:ext cx="8753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https://www.univr.it/it/concorsi/studenti-e-laureati/mobilita-studentesca-internazionale/0/14214</a:t>
            </a:r>
          </a:p>
        </p:txBody>
      </p:sp>
    </p:spTree>
    <p:extLst>
      <p:ext uri="{BB962C8B-B14F-4D97-AF65-F5344CB8AC3E}">
        <p14:creationId xmlns:p14="http://schemas.microsoft.com/office/powerpoint/2010/main" val="38201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2750" y="4329837"/>
            <a:ext cx="81915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Certificazioni linguistiche richieste per partecipare</a:t>
            </a:r>
          </a:p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ogni Ateneo straniero è indicato il tipo di certificato e il livello richiesto dalla sede. </a:t>
            </a:r>
          </a:p>
          <a:p>
            <a:pPr algn="just"/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Tutte le informazioni sono disponibili sulle singole schede informative (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sheet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293687"/>
            <a:ext cx="87439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4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75385" y="1458818"/>
            <a:ext cx="833547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CASI PARTICOLARI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Iscritti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3° anno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laurea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triennale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ammessi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solo se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hanno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90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crediti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iscrizione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magistrale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VR 2025-26.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Iscritti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sotto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condizione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possono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candidarsi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dovranno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immatricolarsi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Iscritti al 2° anno magistrale: </a:t>
            </a:r>
          </a:p>
          <a:p>
            <a:pPr>
              <a:spcBef>
                <a:spcPts val="1200"/>
              </a:spcBef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preparazione tesi + esami (massimo 12 CFU)</a:t>
            </a:r>
          </a:p>
          <a:p>
            <a:pPr>
              <a:spcBef>
                <a:spcPts val="1200"/>
              </a:spcBef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solo primo semestre</a:t>
            </a:r>
          </a:p>
          <a:p>
            <a:pPr>
              <a:spcBef>
                <a:spcPts val="1200"/>
              </a:spcBef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- conseguimento titolo entro Marzo 2026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105389" y="187889"/>
            <a:ext cx="3605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può partecipare?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8" y="95926"/>
            <a:ext cx="2638411" cy="76870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61624" y="6115746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https://www.univr.it/it/concorsi/studenti-e-laureati/mobilita-studentesca-internazionale/0/14214</a:t>
            </a:r>
          </a:p>
        </p:txBody>
      </p:sp>
    </p:spTree>
    <p:extLst>
      <p:ext uri="{BB962C8B-B14F-4D97-AF65-F5344CB8AC3E}">
        <p14:creationId xmlns:p14="http://schemas.microsoft.com/office/powerpoint/2010/main" val="1041092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4260" y="979468"/>
            <a:ext cx="830660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oggiorni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studio per un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minimo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2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massimo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12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mesi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ciclo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GB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it-IT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Mobilità tra il 01.06.25 e 30.09.26</a:t>
            </a:r>
            <a:endParaRPr lang="en-GB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attività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ammissibili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studio a tempo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pieno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e/o la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preparazione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tesi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tirocinio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autorizzato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presenza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in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sede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partner, se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necessario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mmesse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attività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blended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(presenza minima 60 giorni).</a:t>
            </a:r>
          </a:p>
          <a:p>
            <a:pPr algn="just"/>
            <a:endParaRPr lang="it-IT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Università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Partner di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UniVR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8" y="95926"/>
            <a:ext cx="2638411" cy="76870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409686" y="462364"/>
            <a:ext cx="4301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 tempo e quando?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453788" y="5538633"/>
            <a:ext cx="12570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Dove?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189019" y="2708111"/>
            <a:ext cx="252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 attività?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62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4" y="159300"/>
            <a:ext cx="8777532" cy="623187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467853" y="6488668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https://www.univr.it/it/mappa-degli-accordi-internazionali</a:t>
            </a:r>
          </a:p>
        </p:txBody>
      </p:sp>
    </p:spTree>
    <p:extLst>
      <p:ext uri="{BB962C8B-B14F-4D97-AF65-F5344CB8AC3E}">
        <p14:creationId xmlns:p14="http://schemas.microsoft.com/office/powerpoint/2010/main" val="423700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042630" y="1654104"/>
            <a:ext cx="34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E5007D"/>
                </a:solidFill>
              </a:rPr>
              <a:t>Verifica contributi regionali veneto</a:t>
            </a:r>
            <a:endParaRPr lang="en-GB" dirty="0">
              <a:solidFill>
                <a:srgbClr val="E5007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42630" y="2228804"/>
            <a:ext cx="351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E5007D"/>
                </a:solidFill>
              </a:rPr>
              <a:t>Verifica contributi viaggio ecologico</a:t>
            </a:r>
            <a:endParaRPr lang="en-GB" dirty="0">
              <a:solidFill>
                <a:srgbClr val="E5007D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99902" y="136909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2552" y="0"/>
            <a:ext cx="646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 è necessario conseguire un minimo di 12 CFU per ogni semestre di mobilità per ottenere la borsa di studio</a:t>
            </a:r>
            <a:endParaRPr lang="en-GB" sz="28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916"/>
            <a:ext cx="9188347" cy="2385407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-1600200" y="1384995"/>
            <a:ext cx="646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Contributo Europeo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12552" y="4562731"/>
            <a:ext cx="866474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Contributo specifico per l’inclusione                  250 </a:t>
            </a:r>
            <a:r>
              <a:rPr lang="az-Cyrl-AZ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/mese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seguenti categorie di partecipanti: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studentesse/studenti con problemi fisici, mentali e di salute certificati;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studentesse/studenti con svantaggio economico sancito con ISEE (da determinare)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studentesse/studenti con status di rifugiate/i;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studentesse/studenti con figlie/i minori;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studentesse/studenti atlete/i professioniste/i.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299506" y="3967023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+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6858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0042630" y="1654104"/>
            <a:ext cx="3427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E5007D"/>
                </a:solidFill>
              </a:rPr>
              <a:t>Verifica contributi regionali veneto</a:t>
            </a:r>
            <a:endParaRPr lang="en-GB" dirty="0">
              <a:solidFill>
                <a:srgbClr val="E5007D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42630" y="2228804"/>
            <a:ext cx="351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E5007D"/>
                </a:solidFill>
              </a:rPr>
              <a:t>Verifica contributi viaggio ecologico</a:t>
            </a:r>
            <a:endParaRPr lang="en-GB" dirty="0">
              <a:solidFill>
                <a:srgbClr val="E5007D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199902" y="136909"/>
            <a:ext cx="1576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Quanto?</a:t>
            </a:r>
            <a:endParaRPr lang="en-GB" sz="32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12552" y="0"/>
            <a:ext cx="64669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E500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NB: è necessario conseguire un minimo di 12 CFU per ogni semestre di mobilità per ottenere la borsa di studio</a:t>
            </a:r>
            <a:endParaRPr lang="en-GB" sz="2800" dirty="0">
              <a:solidFill>
                <a:srgbClr val="E500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-596900" y="1500216"/>
            <a:ext cx="646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Contributo Integrativo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UniVR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893106" y="216691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+</a:t>
            </a:r>
            <a:endParaRPr lang="en-GB" sz="4800" dirty="0"/>
          </a:p>
        </p:txBody>
      </p:sp>
      <p:sp>
        <p:nvSpPr>
          <p:cNvPr id="3" name="Rettangolo 2"/>
          <p:cNvSpPr/>
          <p:nvPr/>
        </p:nvSpPr>
        <p:spPr>
          <a:xfrm>
            <a:off x="466552" y="19874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fase di determinazione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14300" y="2844028"/>
            <a:ext cx="6466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Contributo Forfettario di viaggio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UniVR</a:t>
            </a:r>
            <a:endParaRPr lang="en-GB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6552" y="3347875"/>
            <a:ext cx="8309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fase di determinazione, sarà maggiorato in caso di viaggio ecologico (in treno)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0570" y="4099021"/>
            <a:ext cx="829812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Contributi regionali integrativi Regione Veneto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 studentesse e agli studenti iscritti all’Università di Verona partecipanti 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 di mobilità internazionale attivati dall’Ateneo, una sola volta per ciascun Corso di Studi. Presentare domanda unica di benefici (DUB) a partire da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giugno-luglio 2025. Le risorse regionali verranno erogate agli aventi diritto, in stretto ordine di graduatoria, fino ad esaurimento dei fondi disponibili. L’effettiva disponibilità delle risorse regionali e il loro ammontare sarà confermati in seguito alla pubblicazione della D.G.R. per l’A.A. 2025/2026.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888077" y="3516367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/>
              <a:t>+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3411035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816</TotalTime>
  <Words>1665</Words>
  <Application>Microsoft Office PowerPoint</Application>
  <PresentationFormat>Presentazione su schermo (4:3)</PresentationFormat>
  <Paragraphs>156</Paragraphs>
  <Slides>24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Wingdings 3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Tabelle di riconoscimento esami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Erasmus+ Traineeship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Pogliaghi</dc:creator>
  <cp:lastModifiedBy>Patrizia Cavazzana</cp:lastModifiedBy>
  <cp:revision>48</cp:revision>
  <dcterms:created xsi:type="dcterms:W3CDTF">2024-12-02T10:47:38Z</dcterms:created>
  <dcterms:modified xsi:type="dcterms:W3CDTF">2025-02-07T09:17:16Z</dcterms:modified>
</cp:coreProperties>
</file>