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59" r:id="rId6"/>
    <p:sldId id="277" r:id="rId7"/>
    <p:sldId id="276" r:id="rId8"/>
    <p:sldId id="260" r:id="rId9"/>
    <p:sldId id="278" r:id="rId10"/>
    <p:sldId id="280" r:id="rId11"/>
    <p:sldId id="279" r:id="rId12"/>
    <p:sldId id="282" r:id="rId13"/>
    <p:sldId id="270" r:id="rId14"/>
    <p:sldId id="283" r:id="rId15"/>
    <p:sldId id="281" r:id="rId16"/>
    <p:sldId id="273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4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53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06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65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98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66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8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8DB6-E949-4CFC-A85A-2D3F46A53EA8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8E11-47B0-424D-932C-179D59CD6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9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vr.it/it/i-nostri-servizi/gestione-carriere-studenti-economia/erasmus-e-altre-esperienze-allestero-economia#doc_327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brasilitalia-doiscoracoes.blogspot.com/2016/07/ancora-non-capisco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de/illustrations/brexit-eu-europ%C3%A4ische-union-europa-1478943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i.ibb.co/Wswvfck/image-2024-01-18-T10-22-22-437-Z.pn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univr.it/it/i-nostri-servizi/gestione-carriere-studenti-economia/erasmus-e-altre-esperienze-allestero-economi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i-nostri-servizi/gestione-carriere-studenti-economia/erasmus-e-altre-esperienze-allestero-economi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15988" y="319550"/>
            <a:ext cx="111054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Infoday</a:t>
            </a:r>
            <a:r>
              <a:rPr lang="it-IT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Erasmus +  Area Economica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56021" y="3366538"/>
            <a:ext cx="833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Assegnatari di Borsa Mobilità Erasmus+ </a:t>
            </a:r>
            <a:r>
              <a:rPr lang="it-IT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a.a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2024-25 </a:t>
            </a: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78658" y="4929809"/>
            <a:ext cx="811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VERONA 06 MAGGIO 2024 ORE 10.00 SMT6</a:t>
            </a:r>
          </a:p>
        </p:txBody>
      </p:sp>
      <p:pic>
        <p:nvPicPr>
          <p:cNvPr id="3" name="Immagine 2" descr="Europa Fahne Flagge · Kostenloses Bild auf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47" y="56580"/>
            <a:ext cx="1343630" cy="948938"/>
          </a:xfrm>
          <a:prstGeom prst="rect">
            <a:avLst/>
          </a:prstGeom>
        </p:spPr>
      </p:pic>
      <p:pic>
        <p:nvPicPr>
          <p:cNvPr id="9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" y="56580"/>
            <a:ext cx="884205" cy="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628650" y="1979875"/>
            <a:ext cx="10646300" cy="41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35193" y="1349936"/>
            <a:ext cx="943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FINITA LA MIA ESPERIENZA ERASMUS…. COSA FACCIO?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51119" y="2311843"/>
            <a:ext cx="9528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1- FARSI RILASCIARE TUTTI I DOCUMENTI DALL’UNIVERSITA’ OSPITANTE (FARSI FIRMARE ATTESTAZIONE DI SOGGIORNO!) </a:t>
            </a:r>
          </a:p>
          <a:p>
            <a:endParaRPr lang="it-IT" sz="2800" dirty="0"/>
          </a:p>
          <a:p>
            <a:r>
              <a:rPr lang="it-IT" sz="2800" dirty="0"/>
              <a:t>2- INVIARE TUTTA LA DOCUMENTAZIONE ALL’UFFICIO MOBILITA’ INTERNAZIONALE CHE PROVVEDE A CHIUDERE TUTTO IL PROCEDIMENTO AMMINISTRATIVO (rientrato da destinazione)</a:t>
            </a:r>
          </a:p>
          <a:p>
            <a:endParaRPr lang="it-IT" sz="2800" dirty="0"/>
          </a:p>
          <a:p>
            <a:r>
              <a:rPr lang="it-IT" sz="2800" dirty="0"/>
              <a:t>3- PROCEDERE CON LA RICHIESTA DI OMOLOGAZIONE DEI CFU </a:t>
            </a:r>
          </a:p>
        </p:txBody>
      </p:sp>
    </p:spTree>
    <p:extLst>
      <p:ext uri="{BB962C8B-B14F-4D97-AF65-F5344CB8AC3E}">
        <p14:creationId xmlns:p14="http://schemas.microsoft.com/office/powerpoint/2010/main" val="4026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35193" y="1137075"/>
            <a:ext cx="943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</a:t>
            </a:r>
            <a:r>
              <a:rPr lang="it-IT" sz="3200" dirty="0"/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Omologazione</a:t>
            </a:r>
            <a:r>
              <a:rPr lang="it-IT" sz="3200" dirty="0"/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Crediti</a:t>
            </a:r>
            <a:endParaRPr lang="it-IT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5193" y="1841157"/>
            <a:ext cx="9644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Bisogna caricare nell’apposita sezione online (Esse3) tutti i documenti necessari: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000" dirty="0"/>
              <a:t>L.A. Definitivo compresi eventuali </a:t>
            </a:r>
            <a:r>
              <a:rPr lang="it-IT" sz="2000" dirty="0" err="1"/>
              <a:t>changes</a:t>
            </a:r>
            <a:endParaRPr lang="it-IT" sz="2000" dirty="0"/>
          </a:p>
          <a:p>
            <a:pPr marL="914400" lvl="1" indent="-514350">
              <a:buFont typeface="+mj-lt"/>
              <a:buAutoNum type="arabicPeriod"/>
            </a:pPr>
            <a:r>
              <a:rPr lang="it-IT" sz="2000" dirty="0" err="1"/>
              <a:t>Trascript</a:t>
            </a:r>
            <a:r>
              <a:rPr lang="it-IT" sz="2000" dirty="0"/>
              <a:t> of </a:t>
            </a:r>
            <a:r>
              <a:rPr lang="it-IT" sz="2000" dirty="0" err="1"/>
              <a:t>Records</a:t>
            </a:r>
            <a:r>
              <a:rPr lang="it-IT" sz="2000" dirty="0"/>
              <a:t> rilasciato dall’università ospitante TOR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000" dirty="0"/>
              <a:t>Attestazione di Soggiorno (documento richiesto dall’Ufficio Mobilità Internazionale) </a:t>
            </a:r>
          </a:p>
          <a:p>
            <a:pPr marL="400050" lvl="1" indent="0">
              <a:buNone/>
            </a:pPr>
            <a:endParaRPr lang="it-IT" sz="2000" dirty="0"/>
          </a:p>
          <a:p>
            <a:r>
              <a:rPr lang="it-IT" sz="2000" b="1" dirty="0"/>
              <a:t>avvisare con un HELP DESK – Segreteria Corsi di Studio Economia dell’avvenuto caricamento e della richiesta di omologazione dei CFU.</a:t>
            </a:r>
            <a:endParaRPr lang="it-IT" sz="2000" dirty="0"/>
          </a:p>
          <a:p>
            <a:r>
              <a:rPr lang="it-IT" sz="2000" dirty="0"/>
              <a:t>Il personale provvederà a sottoporre la pratica al rispettivo Presidente di Collegio che procederà alla conversione dei voti secondo le </a:t>
            </a:r>
            <a:r>
              <a:rPr lang="it-IT" sz="2000" dirty="0">
                <a:hlinkClick r:id="rId4"/>
              </a:rPr>
              <a:t>TABELLE APPROVATE</a:t>
            </a:r>
            <a:endParaRPr lang="it-IT" sz="2000" dirty="0"/>
          </a:p>
          <a:p>
            <a:endParaRPr lang="it-IT" sz="2000" dirty="0"/>
          </a:p>
          <a:p>
            <a:pPr algn="just"/>
            <a:r>
              <a:rPr lang="it-IT" sz="2000" dirty="0"/>
              <a:t>N.B.: Il riconoscimento degli esami svolti all’estero può essere concesso solo per l’intero insegnamento. Il voto conseguito all’estero non potrà essere modificato in sede di riconoscimento.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ATTENZIONE: NON SI POSSONO SVOLGERE ESAMI PARZIALI!!!!!</a:t>
            </a:r>
          </a:p>
        </p:txBody>
      </p:sp>
    </p:spTree>
    <p:extLst>
      <p:ext uri="{BB962C8B-B14F-4D97-AF65-F5344CB8AC3E}">
        <p14:creationId xmlns:p14="http://schemas.microsoft.com/office/powerpoint/2010/main" val="109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70366" y="1137075"/>
            <a:ext cx="943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Laurea</a:t>
            </a:r>
            <a:endParaRPr lang="it-IT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5193" y="1841157"/>
            <a:ext cx="9644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periodo trascorso all’estero, fino a un massimo di 12 mesi, da diritto a </a:t>
            </a:r>
            <a:r>
              <a:rPr lang="it-IT" sz="2400" b="1" dirty="0"/>
              <a:t>2 punti bonus sul voto di laurea</a:t>
            </a:r>
            <a:r>
              <a:rPr lang="it-IT" sz="2400" dirty="0"/>
              <a:t> con le seguenti condizioni:</a:t>
            </a:r>
          </a:p>
          <a:p>
            <a:endParaRPr lang="it-IT" sz="2400" dirty="0"/>
          </a:p>
          <a:p>
            <a:pPr lvl="0"/>
            <a:r>
              <a:rPr lang="it-IT" sz="2400" dirty="0"/>
              <a:t>Lo studente abbia conseguito </a:t>
            </a:r>
            <a:r>
              <a:rPr lang="it-IT" sz="2400" b="1" dirty="0"/>
              <a:t>almeno 12 CFU all’estero,</a:t>
            </a:r>
          </a:p>
          <a:p>
            <a:pPr lvl="0"/>
            <a:r>
              <a:rPr lang="it-IT" sz="2400" dirty="0"/>
              <a:t>Lo studente consegua il </a:t>
            </a:r>
            <a:r>
              <a:rPr lang="it-IT" sz="2400" b="1" dirty="0"/>
              <a:t>titolo finale entro la durata normale del corso di studi.</a:t>
            </a:r>
          </a:p>
          <a:p>
            <a:pPr lvl="0"/>
            <a:endParaRPr lang="it-IT" sz="2400" dirty="0"/>
          </a:p>
          <a:p>
            <a:pPr algn="just"/>
            <a:r>
              <a:rPr lang="it-IT" sz="2400" dirty="0"/>
              <a:t>N.B. I crediti conseguiti per esami all’estero a scelta libera e/o in esubero rispetto al piano di studi non si differenziano dagli altri crediti, pertanto tutti gli ECTS indistintamente concorrono a formare il numero di crediti utile al riconoscimento del periodo Erasmus+ svolto.</a:t>
            </a:r>
          </a:p>
        </p:txBody>
      </p:sp>
    </p:spTree>
    <p:extLst>
      <p:ext uri="{BB962C8B-B14F-4D97-AF65-F5344CB8AC3E}">
        <p14:creationId xmlns:p14="http://schemas.microsoft.com/office/powerpoint/2010/main" val="115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6076" y="2210670"/>
            <a:ext cx="10515600" cy="2957075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Ogni cambio del L.A. va concordato prima con il proprio Presidente di Collegio.</a:t>
            </a:r>
          </a:p>
          <a:p>
            <a:r>
              <a:rPr lang="it-IT" b="1" dirty="0">
                <a:solidFill>
                  <a:schemeClr val="tx1"/>
                </a:solidFill>
              </a:rPr>
              <a:t>Va poi fatto un cambio L.A su Esse3</a:t>
            </a:r>
          </a:p>
          <a:p>
            <a:r>
              <a:rPr lang="it-IT" b="1" dirty="0">
                <a:solidFill>
                  <a:schemeClr val="tx1"/>
                </a:solidFill>
              </a:rPr>
              <a:t>Tutto va sempre controfirmato dalla sede ospitante.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</a:t>
            </a:r>
            <a:r>
              <a:rPr lang="it-IT" dirty="0">
                <a:solidFill>
                  <a:schemeClr val="tx1"/>
                </a:solidFill>
              </a:rPr>
              <a:t>IL L.A. DEVE SEMPRE COINCIDERE CON IL TOR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8001040-2C95-4F98-8623-3A8BD8DA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8" y="1450202"/>
            <a:ext cx="10515600" cy="490122"/>
          </a:xfrm>
        </p:spPr>
        <p:txBody>
          <a:bodyPr>
            <a:noAutofit/>
          </a:bodyPr>
          <a:lstStyle/>
          <a:p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 AGREEMENT</a:t>
            </a: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Picture 2" descr="File:UniversitàVerona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835193" y="1933118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Economia Aziendale e Management (VR) – </a:t>
            </a:r>
            <a:r>
              <a:rPr lang="it-IT" sz="1600" dirty="0">
                <a:solidFill>
                  <a:srgbClr val="FF0000"/>
                </a:solidFill>
              </a:rPr>
              <a:t>Prof.ssa </a:t>
            </a:r>
            <a:r>
              <a:rPr lang="it-IT" sz="1600" b="1" dirty="0">
                <a:solidFill>
                  <a:srgbClr val="FF0000"/>
                </a:solidFill>
              </a:rPr>
              <a:t>Cecilia Rossignoli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Economia e Innovazione Aziendale (VI) – Prof.ssa </a:t>
            </a:r>
            <a:r>
              <a:rPr lang="it-IT" sz="1600" b="1" dirty="0"/>
              <a:t>Paola Signori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Economia e Commercio (VR) – </a:t>
            </a:r>
            <a:r>
              <a:rPr lang="it-IT" sz="1600" dirty="0">
                <a:solidFill>
                  <a:srgbClr val="FF0000"/>
                </a:solidFill>
              </a:rPr>
              <a:t>Prof. </a:t>
            </a:r>
            <a:r>
              <a:rPr lang="it-IT" sz="1600" b="1" dirty="0">
                <a:solidFill>
                  <a:srgbClr val="FF0000"/>
                </a:solidFill>
              </a:rPr>
              <a:t>Marco Minozzo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Economia, Imprese e Mercati Internazionali (VI) – Prof. </a:t>
            </a:r>
            <a:r>
              <a:rPr lang="it-IT" sz="1600" b="1" dirty="0"/>
              <a:t>Edoardo Demo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Governance e Amministrazione d’Impresa – </a:t>
            </a:r>
            <a:r>
              <a:rPr lang="it-IT" sz="1600" dirty="0">
                <a:solidFill>
                  <a:srgbClr val="FF0000"/>
                </a:solidFill>
              </a:rPr>
              <a:t>Prof. </a:t>
            </a:r>
            <a:r>
              <a:rPr lang="it-IT" sz="1600" b="1" dirty="0">
                <a:solidFill>
                  <a:srgbClr val="FF0000"/>
                </a:solidFill>
              </a:rPr>
              <a:t>Riccardo </a:t>
            </a:r>
            <a:r>
              <a:rPr lang="it-IT" sz="1600" b="1" dirty="0" err="1">
                <a:solidFill>
                  <a:srgbClr val="FF0000"/>
                </a:solidFill>
              </a:rPr>
              <a:t>Stacchezzini</a:t>
            </a:r>
            <a:endParaRPr lang="it-IT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Marketing e Comunicazione d’Impresa – Prof. </a:t>
            </a:r>
            <a:r>
              <a:rPr lang="it-IT" sz="1600" b="1" dirty="0"/>
              <a:t>Federico Brunetti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Management e Strategia d’Impresa – </a:t>
            </a:r>
            <a:r>
              <a:rPr lang="it-IT" sz="1600" dirty="0">
                <a:solidFill>
                  <a:srgbClr val="FF0000"/>
                </a:solidFill>
              </a:rPr>
              <a:t>Prof. </a:t>
            </a:r>
            <a:r>
              <a:rPr lang="it-IT" sz="1600" b="1" dirty="0">
                <a:solidFill>
                  <a:srgbClr val="FF0000"/>
                </a:solidFill>
              </a:rPr>
              <a:t>Giorgio </a:t>
            </a:r>
            <a:r>
              <a:rPr lang="it-IT" sz="1600" b="1" dirty="0" err="1">
                <a:solidFill>
                  <a:srgbClr val="FF0000"/>
                </a:solidFill>
              </a:rPr>
              <a:t>Mion</a:t>
            </a:r>
            <a:endParaRPr lang="it-IT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Banca e Finanza – Prof. </a:t>
            </a:r>
            <a:r>
              <a:rPr lang="it-IT" sz="1600" b="1" dirty="0"/>
              <a:t>Alessandro Gnoatto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Economics</a:t>
            </a:r>
            <a:r>
              <a:rPr lang="it-IT" sz="1600" dirty="0"/>
              <a:t> and Data Analysis – </a:t>
            </a:r>
            <a:r>
              <a:rPr lang="it-IT" sz="1600" dirty="0">
                <a:solidFill>
                  <a:srgbClr val="FF0000"/>
                </a:solidFill>
              </a:rPr>
              <a:t>Prof. </a:t>
            </a:r>
            <a:r>
              <a:rPr lang="it-IT" sz="1600" b="1" dirty="0">
                <a:solidFill>
                  <a:srgbClr val="FF0000"/>
                </a:solidFill>
              </a:rPr>
              <a:t>Claudio Zoli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International </a:t>
            </a:r>
            <a:r>
              <a:rPr lang="it-IT" sz="1600" dirty="0" err="1"/>
              <a:t>Economics</a:t>
            </a:r>
            <a:r>
              <a:rPr lang="it-IT" sz="1600" dirty="0"/>
              <a:t> and Business – </a:t>
            </a:r>
            <a:r>
              <a:rPr lang="it-IT" sz="1600" dirty="0">
                <a:solidFill>
                  <a:srgbClr val="FF0000"/>
                </a:solidFill>
              </a:rPr>
              <a:t>Prof. </a:t>
            </a:r>
            <a:r>
              <a:rPr lang="it-IT" sz="1600" b="1" dirty="0">
                <a:solidFill>
                  <a:srgbClr val="FF0000"/>
                </a:solidFill>
              </a:rPr>
              <a:t>Riccardo Fiorentini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35193" y="1159688"/>
            <a:ext cx="855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u="sng" dirty="0"/>
              <a:t>Presidenti di Collegio Didattico /Referenti Corsi di Studio</a:t>
            </a:r>
          </a:p>
        </p:txBody>
      </p:sp>
    </p:spTree>
    <p:extLst>
      <p:ext uri="{BB962C8B-B14F-4D97-AF65-F5344CB8AC3E}">
        <p14:creationId xmlns:p14="http://schemas.microsoft.com/office/powerpoint/2010/main" val="256751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41950" y="262603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706090"/>
          </a:xfrm>
        </p:spPr>
        <p:txBody>
          <a:bodyPr>
            <a:noAutofit/>
          </a:bodyPr>
          <a:lstStyle/>
          <a:p>
            <a:r>
              <a:rPr lang="it-IT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Delegati ai progetti di internazionalizzazione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95535" y="2056200"/>
            <a:ext cx="380576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1"/>
                </a:solidFill>
              </a:rPr>
              <a:t>Prof. Bruno Giacomello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Dipartimento di Scienze Economiche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550913" y="1992578"/>
            <a:ext cx="380576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1"/>
                </a:solidFill>
              </a:rPr>
              <a:t>Prof. Lapo Mola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Dipartimento di Management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09067D1-0D64-F3C4-5B9D-9330B3E61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50" y="2776280"/>
            <a:ext cx="2011740" cy="3071358"/>
          </a:xfrm>
          <a:prstGeom prst="rect">
            <a:avLst/>
          </a:prstGeom>
        </p:spPr>
      </p:pic>
      <p:pic>
        <p:nvPicPr>
          <p:cNvPr id="11" name="Picture 2" descr="foto,  3 marzo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85" y="2733635"/>
            <a:ext cx="2664296" cy="28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9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18096" y="365866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  <a:endParaRPr lang="it-IT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CA843FDF-FA4A-49B7-8F67-39983F47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2" y="1636301"/>
            <a:ext cx="10515600" cy="1355697"/>
          </a:xfrm>
        </p:spPr>
        <p:txBody>
          <a:bodyPr/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DUBBI O PERLESSITA’?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1FB8FE-1628-4B93-BF39-F48349D4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71209" y="3165297"/>
            <a:ext cx="6248445" cy="3358539"/>
          </a:xfrm>
          <a:prstGeom prst="rect">
            <a:avLst/>
          </a:prstGeom>
        </p:spPr>
      </p:pic>
      <p:pic>
        <p:nvPicPr>
          <p:cNvPr id="6" name="Picture 2" descr="File:UniversitàVerona.sv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BC22285A-7A9F-44C4-8C0D-5DA1F6B1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6536" y="325341"/>
            <a:ext cx="9144000" cy="6096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C97A34F-B6E8-46BD-BC6F-DCD4BC16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2508">
            <a:off x="2613441" y="2160900"/>
            <a:ext cx="6790190" cy="126233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it-IT" sz="66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BUON ERASMUS! </a:t>
            </a:r>
          </a:p>
        </p:txBody>
      </p:sp>
    </p:spTree>
    <p:extLst>
      <p:ext uri="{BB962C8B-B14F-4D97-AF65-F5344CB8AC3E}">
        <p14:creationId xmlns:p14="http://schemas.microsoft.com/office/powerpoint/2010/main" val="35096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15686-B5EA-73C9-00A5-DC75CF14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63" y="303560"/>
            <a:ext cx="10515600" cy="879781"/>
          </a:xfrm>
        </p:spPr>
        <p:txBody>
          <a:bodyPr>
            <a:normAutofit fontScale="90000"/>
          </a:bodyPr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trovo le informazioni utili?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4E293B-129B-6153-18C5-6358773D8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53" y="2073237"/>
            <a:ext cx="9450721" cy="683878"/>
          </a:xfrm>
        </p:spPr>
        <p:txBody>
          <a:bodyPr>
            <a:noAutofit/>
          </a:bodyPr>
          <a:lstStyle/>
          <a:p>
            <a:r>
              <a:rPr lang="it-IT" sz="3600" dirty="0">
                <a:hlinkClick r:id="rId2"/>
              </a:rPr>
              <a:t>Segreteria Corsi di Studio Economia - Erasmus</a:t>
            </a:r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F83E7F-BFE0-0BAF-930D-14581E539B83}"/>
              </a:ext>
            </a:extLst>
          </p:cNvPr>
          <p:cNvSpPr txBox="1"/>
          <p:nvPr/>
        </p:nvSpPr>
        <p:spPr>
          <a:xfrm>
            <a:off x="776087" y="1337022"/>
            <a:ext cx="95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: DIDATTICA, SEDI, COLLOQUI SELEZIONE, RICHIESTA CERTIFICATI, OMOLOGAZIONE ….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F83E7F-BFE0-0BAF-930D-14581E539B83}"/>
              </a:ext>
            </a:extLst>
          </p:cNvPr>
          <p:cNvSpPr txBox="1"/>
          <p:nvPr/>
        </p:nvSpPr>
        <p:spPr>
          <a:xfrm>
            <a:off x="731638" y="4022800"/>
            <a:ext cx="950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: FINANZIARIE, BANDO, GRADUATORIA, ACCETTAZIONE SEDE….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674E293B-129B-6153-18C5-6358773D8CC0}"/>
              </a:ext>
            </a:extLst>
          </p:cNvPr>
          <p:cNvSpPr txBox="1">
            <a:spLocks/>
          </p:cNvSpPr>
          <p:nvPr/>
        </p:nvSpPr>
        <p:spPr>
          <a:xfrm>
            <a:off x="830516" y="4428129"/>
            <a:ext cx="9450721" cy="68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hlinkClick r:id="rId2"/>
              </a:rPr>
              <a:t>Mobilità Internazionale - Bando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0514" y="5112007"/>
            <a:ext cx="930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HELP DESK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APPUNTAMENTO FRONT-OFFICE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Lunedì, mercoledì e venerdì 9.00 – 13.00 	</a:t>
            </a:r>
            <a:r>
              <a:rPr lang="it-IT" b="1" dirty="0"/>
              <a:t>0458028004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830514" y="2771210"/>
            <a:ext cx="92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HELP DESK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APPUNTAMENTO FRONT-OFFICE ECONOMIA -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Lunedì e giovedì 9.30 – 12.30             </a:t>
            </a:r>
            <a:r>
              <a:rPr lang="it-IT" b="1" dirty="0"/>
              <a:t>0458028073</a:t>
            </a:r>
          </a:p>
        </p:txBody>
      </p:sp>
      <p:pic>
        <p:nvPicPr>
          <p:cNvPr id="12" name="Immagine 11" descr="Phone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3" y="5702081"/>
            <a:ext cx="453614" cy="294920"/>
          </a:xfrm>
          <a:prstGeom prst="rect">
            <a:avLst/>
          </a:prstGeom>
        </p:spPr>
      </p:pic>
      <p:pic>
        <p:nvPicPr>
          <p:cNvPr id="9" name="Immagine 8" descr="Phone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94" y="3384299"/>
            <a:ext cx="495511" cy="322160"/>
          </a:xfrm>
          <a:prstGeom prst="rect">
            <a:avLst/>
          </a:prstGeom>
        </p:spPr>
      </p:pic>
      <p:pic>
        <p:nvPicPr>
          <p:cNvPr id="1026" name="Picture 2" descr="File:UniversitàVerona.svg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" y="56580"/>
            <a:ext cx="884205" cy="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" descr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963" y="3614965"/>
            <a:ext cx="401876" cy="40187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tangolo 10"/>
          <p:cNvSpPr/>
          <p:nvPr/>
        </p:nvSpPr>
        <p:spPr>
          <a:xfrm>
            <a:off x="830513" y="3641549"/>
            <a:ext cx="547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Gruppo </a:t>
            </a:r>
            <a:r>
              <a:rPr lang="it-IT" dirty="0" err="1"/>
              <a:t>Facebook</a:t>
            </a:r>
            <a:r>
              <a:rPr lang="it-IT" dirty="0"/>
              <a:t> </a:t>
            </a:r>
            <a:r>
              <a:rPr lang="it-IT" i="1" dirty="0"/>
              <a:t>Erasmus+ UNIVR – Area Economica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DBED1-B24F-4F99-AD91-C007A850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13" y="406691"/>
            <a:ext cx="10515600" cy="1014608"/>
          </a:xfrm>
        </p:spPr>
        <p:txBody>
          <a:bodyPr>
            <a:normAutofit/>
          </a:bodyPr>
          <a:lstStyle/>
          <a:p>
            <a:r>
              <a:rPr lang="it-IT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GLOSSARIO DEI TERMINI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563ECB-B128-4D24-B19C-0D7A505D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59" y="1421298"/>
            <a:ext cx="11652233" cy="503001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NOMINATION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UNIVR COMUNICA IL VOSTRO NOMINATIVO ALLA SEDE OSPITANTE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APPLICATION FORM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MODULO DI CANDIDATURA PRESSO LA SEDE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CERTIFICAZIONE LINGUISTICA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CERTIFICAZIONE COMPLETA SULLA BASE DELLA SCHEDA SEDE PARTNER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L.A.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LEARNING AGREEMENT PIANO ESAMI ESTERI/ITALIA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T.O.R.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TRANSCRIPT OF RECORDS  CERTIFICATO CON ESAMI (andata e ritorno)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ATTESTAZIONE DI SOGGIORNO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1900" dirty="0">
                <a:solidFill>
                  <a:schemeClr val="tx1"/>
                </a:solidFill>
                <a:sym typeface="Wingdings" panose="05000000000000000000" pitchFamily="2" charset="2"/>
              </a:rPr>
              <a:t>DOCUMENTO IN CUI VENGONO SEGNATE DATE DI ARRIVO E PARTENZA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A4BCB9-7572-45AB-AD75-01C10068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17124" cy="7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B2261C0-2172-64D2-CE8D-567B541FC0AE}"/>
              </a:ext>
            </a:extLst>
          </p:cNvPr>
          <p:cNvCxnSpPr/>
          <p:nvPr/>
        </p:nvCxnSpPr>
        <p:spPr>
          <a:xfrm>
            <a:off x="1524000" y="2398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B4FE3238-32DF-9953-801E-76EC4A1F2CD9}"/>
              </a:ext>
            </a:extLst>
          </p:cNvPr>
          <p:cNvSpPr/>
          <p:nvPr/>
        </p:nvSpPr>
        <p:spPr>
          <a:xfrm>
            <a:off x="2612541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30705C-5D76-F93D-0F5C-721DFF61D539}"/>
              </a:ext>
            </a:extLst>
          </p:cNvPr>
          <p:cNvSpPr txBox="1"/>
          <p:nvPr/>
        </p:nvSpPr>
        <p:spPr>
          <a:xfrm>
            <a:off x="1554314" y="2922753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Partecipazione al bando</a:t>
            </a:r>
          </a:p>
          <a:p>
            <a:pPr marL="285750" indent="-285750">
              <a:buFontTx/>
              <a:buChar char="-"/>
            </a:pPr>
            <a:r>
              <a:rPr lang="it-IT" dirty="0"/>
              <a:t>Colloqui di assegnazione</a:t>
            </a:r>
          </a:p>
          <a:p>
            <a:pPr marL="285750" indent="-285750">
              <a:buFontTx/>
              <a:buChar char="-"/>
            </a:pPr>
            <a:r>
              <a:rPr lang="it-IT" dirty="0"/>
              <a:t>Accettazione meta in Esse3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C691A9C-1BD4-1F41-48F6-FC38669492F0}"/>
              </a:ext>
            </a:extLst>
          </p:cNvPr>
          <p:cNvSpPr/>
          <p:nvPr/>
        </p:nvSpPr>
        <p:spPr>
          <a:xfrm>
            <a:off x="4072009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727669-B692-ED64-C699-ED60380C48FC}"/>
              </a:ext>
            </a:extLst>
          </p:cNvPr>
          <p:cNvSpPr txBox="1"/>
          <p:nvPr/>
        </p:nvSpPr>
        <p:spPr>
          <a:xfrm>
            <a:off x="3279921" y="50781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Nomination: </a:t>
            </a:r>
            <a:r>
              <a:rPr lang="it-IT" dirty="0"/>
              <a:t>Competenza dell’U.O. Mobilità Internazionale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47710B4-E4A7-77A8-E0F5-40FF1D90EE08}"/>
              </a:ext>
            </a:extLst>
          </p:cNvPr>
          <p:cNvSpPr/>
          <p:nvPr/>
        </p:nvSpPr>
        <p:spPr>
          <a:xfrm>
            <a:off x="5473600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C4A60C-3026-81F5-FDBB-DC900DCB94C8}"/>
              </a:ext>
            </a:extLst>
          </p:cNvPr>
          <p:cNvSpPr txBox="1"/>
          <p:nvPr/>
        </p:nvSpPr>
        <p:spPr>
          <a:xfrm>
            <a:off x="4288033" y="2942130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Compilazione L.A.:</a:t>
            </a:r>
          </a:p>
          <a:p>
            <a:pPr marL="342900" indent="-342900">
              <a:buAutoNum type="arabicPeriod"/>
            </a:pPr>
            <a:r>
              <a:rPr lang="it-IT" dirty="0"/>
              <a:t>Ricerca esami </a:t>
            </a:r>
          </a:p>
          <a:p>
            <a:pPr marL="342900" indent="-342900">
              <a:buAutoNum type="arabicPeriod"/>
            </a:pPr>
            <a:r>
              <a:rPr lang="it-IT" dirty="0"/>
              <a:t>Inserire gli esami in Esse3, senza mandare in approvazione</a:t>
            </a:r>
          </a:p>
          <a:p>
            <a:pPr marL="342900" indent="-342900">
              <a:buAutoNum type="arabicPeriod"/>
            </a:pPr>
            <a:r>
              <a:rPr lang="it-IT" dirty="0"/>
              <a:t>Scaricare il pdf e sottoporlo al presidente tuo corso di studi</a:t>
            </a:r>
          </a:p>
          <a:p>
            <a:pPr marL="342900" indent="-342900">
              <a:buAutoNum type="arabicPeriod"/>
            </a:pPr>
            <a:r>
              <a:rPr lang="it-IT" dirty="0"/>
              <a:t>Una volta concordato il L.A., mandalo in approvazione anche in Esse3 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EC1E4F9-C45B-E57F-1E16-F426176FDB47}"/>
              </a:ext>
            </a:extLst>
          </p:cNvPr>
          <p:cNvSpPr/>
          <p:nvPr/>
        </p:nvSpPr>
        <p:spPr>
          <a:xfrm>
            <a:off x="7052064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11FC9A-D76A-0D41-02F1-6D113D6C8EB1}"/>
              </a:ext>
            </a:extLst>
          </p:cNvPr>
          <p:cNvSpPr txBox="1"/>
          <p:nvPr/>
        </p:nvSpPr>
        <p:spPr>
          <a:xfrm>
            <a:off x="6115960" y="82176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Application Form: </a:t>
            </a:r>
            <a:r>
              <a:rPr lang="it-IT" dirty="0"/>
              <a:t>Responsabilità dello studente.</a:t>
            </a:r>
          </a:p>
          <a:p>
            <a:r>
              <a:rPr lang="it-IT" u="sng" dirty="0"/>
              <a:t>Verifica le scadenze</a:t>
            </a:r>
            <a:r>
              <a:rPr lang="it-IT" dirty="0"/>
              <a:t>!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62EC5D-537A-CB7A-3966-DFCFA6C3888A}"/>
              </a:ext>
            </a:extLst>
          </p:cNvPr>
          <p:cNvSpPr txBox="1"/>
          <p:nvPr/>
        </p:nvSpPr>
        <p:spPr>
          <a:xfrm>
            <a:off x="7539537" y="3040511"/>
            <a:ext cx="2296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U.O. Mobilità Internazionale: </a:t>
            </a:r>
          </a:p>
          <a:p>
            <a:r>
              <a:rPr lang="it-IT" dirty="0"/>
              <a:t>Firma contratto finanziario, ritira l’attestazione di soggiorno e deposita una copia del L.A. firmato anche da sede ospitante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133F5B-C291-68A8-0C3E-F4AD95A0AD7C}"/>
              </a:ext>
            </a:extLst>
          </p:cNvPr>
          <p:cNvSpPr txBox="1"/>
          <p:nvPr/>
        </p:nvSpPr>
        <p:spPr>
          <a:xfrm>
            <a:off x="9335427" y="16315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Parti </a:t>
            </a:r>
            <a:r>
              <a:rPr lang="it-IT" dirty="0">
                <a:sym typeface="Wingdings" pitchFamily="2" charset="2"/>
              </a:rPr>
              <a:t></a:t>
            </a:r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6EC67A9-26FD-F345-2F59-69AC0DD3B4EE}"/>
              </a:ext>
            </a:extLst>
          </p:cNvPr>
          <p:cNvSpPr/>
          <p:nvPr/>
        </p:nvSpPr>
        <p:spPr>
          <a:xfrm>
            <a:off x="8579768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84743EB-01B3-78B1-F7A4-CF3798ECC148}"/>
              </a:ext>
            </a:extLst>
          </p:cNvPr>
          <p:cNvSpPr/>
          <p:nvPr/>
        </p:nvSpPr>
        <p:spPr>
          <a:xfrm>
            <a:off x="9769143" y="2308811"/>
            <a:ext cx="216024" cy="216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44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5193" y="1328076"/>
            <a:ext cx="10515600" cy="61204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FASI DA TENERE A MENTE: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30163" y="2178865"/>
            <a:ext cx="10515600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lnSpc>
                <a:spcPct val="80000"/>
              </a:lnSpc>
              <a:spcBef>
                <a:spcPct val="20000"/>
              </a:spcBef>
              <a:defRPr/>
            </a:pPr>
            <a:br>
              <a:rPr lang="it-IT" sz="2000" b="1" dirty="0">
                <a:solidFill>
                  <a:srgbClr val="0070C0"/>
                </a:solidFill>
              </a:rPr>
            </a:br>
            <a:endParaRPr lang="it-IT" sz="2000" b="1" dirty="0">
              <a:solidFill>
                <a:srgbClr val="0070C0"/>
              </a:solidFill>
            </a:endParaRPr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b="1" dirty="0"/>
              <a:t> -    </a:t>
            </a:r>
            <a:r>
              <a:rPr lang="it-IT" sz="2800" b="1" dirty="0"/>
              <a:t>PROPOSTA DI L.A. al Presidente del proprio </a:t>
            </a:r>
            <a:r>
              <a:rPr lang="it-IT" sz="2800" b="1" dirty="0" err="1"/>
              <a:t>CdL</a:t>
            </a:r>
            <a:r>
              <a:rPr lang="it-IT" sz="2800" b="1" dirty="0"/>
              <a:t>/</a:t>
            </a:r>
            <a:r>
              <a:rPr lang="it-IT" sz="2800" b="1" dirty="0" err="1"/>
              <a:t>CdLM</a:t>
            </a:r>
            <a:endParaRPr lang="it-IT" sz="2800" b="1" dirty="0"/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800" b="1" dirty="0"/>
              <a:t> -  PRESENTAZIONE ed APPROVAZIONE del L.A. in ESSE3</a:t>
            </a:r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800" b="1" dirty="0"/>
              <a:t> -  MODIFICA LEARNING AGREEMENT </a:t>
            </a:r>
          </a:p>
          <a:p>
            <a:pPr marL="571500" lvl="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800" b="1" dirty="0"/>
              <a:t> -  PROCEDURA DI OMOLOGAZIONE ATTIVITÁ AL RIENTRO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119" y="1178990"/>
            <a:ext cx="10515600" cy="723361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posso fare in Erasmus?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8"/>
          <p:cNvSpPr txBox="1"/>
          <p:nvPr/>
        </p:nvSpPr>
        <p:spPr>
          <a:xfrm>
            <a:off x="182880" y="1703568"/>
            <a:ext cx="11831540" cy="597535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4610" marR="0" lvl="0" indent="0" algn="ctr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Esami da piano di studi</a:t>
            </a:r>
          </a:p>
          <a:p>
            <a:pPr marL="54610" marR="0" lvl="0" indent="0" algn="just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titolo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 ESAUSTIVO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pubblicato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it-IT" sz="1600" b="0" i="0" u="heavy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Tabelle Esami riconosciuti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l’elenco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degli </a:t>
            </a:r>
            <a:r>
              <a:rPr kumimoji="0" sz="1600" b="0" i="0" u="heavy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insegnamenti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riconosciuti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negli </a:t>
            </a:r>
            <a:r>
              <a:rPr kumimoji="0" sz="1600" b="0" i="0" u="heavy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A.A. 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precedenti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suddivisi 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Area Linguistica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Laurea/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Magistrale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Tali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elenchi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devono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servire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spunto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nessun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vista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it-IT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probabilità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modifica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possono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considerarsi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approvati senza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riconoscimento</a:t>
            </a:r>
            <a:r>
              <a:rPr kumimoji="0" lang="it-IT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formale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Collegio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Didattico</a:t>
            </a:r>
            <a:r>
              <a:rPr kumimoji="0" lang="it-IT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né esauriscono l’offerta formativa disponibile nella sede ospitante.</a:t>
            </a:r>
          </a:p>
          <a:p>
            <a:pPr marL="54610" marR="0" lvl="0" indent="0" algn="ctr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Esami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scelta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</a:t>
            </a:r>
            <a:r>
              <a:rPr kumimoji="0" lang="it-IT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endParaRPr kumimoji="0" sz="24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caso di </a:t>
            </a:r>
            <a:r>
              <a:rPr kumimoji="0" sz="16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esami a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scelta</a:t>
            </a:r>
            <a:r>
              <a:rPr kumimoji="0" lang="it-IT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libera</a:t>
            </a:r>
            <a:r>
              <a:rPr kumimoji="0" lang="it-IT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riconoscimento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dell’insegnamento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straniero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viene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rilasciato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Collegio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Didattico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sulla base della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coerenza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percorso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studi dello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studente.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quindi</a:t>
            </a:r>
            <a:r>
              <a:rPr kumimoji="0" sz="16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l’equipollenza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dell’Università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Verona.</a:t>
            </a:r>
            <a:endParaRPr kumimoji="0" lang="it-IT" sz="16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Ricerca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Tesi</a:t>
            </a:r>
            <a:r>
              <a:rPr kumimoji="0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all’Estero</a:t>
            </a:r>
            <a:endParaRPr kumimoji="0" lang="it-IT" sz="24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lavoro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utile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stesura</a:t>
            </a:r>
            <a:r>
              <a:rPr kumimoji="0" sz="1600" b="0" i="0" u="heavy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tesi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laurea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heavy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magistrale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può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essere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svolto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all’estero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durante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periodo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Erasmus+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valutato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assieme al proprio relatore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un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massimo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CFU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eventualità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richiederà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apposita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dichiarazione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relatore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 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darà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evidenza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Learning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Agreement.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tale scopo, lo studente deve individuare in sede un supervisor/co-autore che attesti le attività svolte.</a:t>
            </a:r>
          </a:p>
          <a:p>
            <a:pPr marL="54610" marR="0" lvl="0" indent="0" algn="ctr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Stage</a:t>
            </a:r>
          </a:p>
          <a:p>
            <a:pPr marL="12700" marR="7302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Può essere svolto uno stage durante il periodo di permanenza all’estero. Tale tirocinio deve essere promosso dall’Ateneo ospitante e inserito nel L.A. per far si che i CFU conseguiti valgano per i crediti della borsa.</a:t>
            </a:r>
            <a:endParaRPr kumimoji="0" lang="it-IT" sz="16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sng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sng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it-IT" sz="1600" b="0" i="0" u="sng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7302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it-IT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 descr="File:UniversitàVerona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801" y="1359881"/>
            <a:ext cx="10515600" cy="707459"/>
          </a:xfrm>
        </p:spPr>
        <p:txBody>
          <a:bodyPr>
            <a:norm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Compilazione del L.A. – REGOLE AREA ECONOMICA</a:t>
            </a:r>
            <a:endParaRPr lang="it-IT" sz="4000" dirty="0"/>
          </a:p>
        </p:txBody>
      </p:sp>
      <p:sp>
        <p:nvSpPr>
          <p:cNvPr id="4" name="Sottotitolo 2"/>
          <p:cNvSpPr>
            <a:spLocks noGrp="1"/>
          </p:cNvSpPr>
          <p:nvPr>
            <p:ph type="body" idx="1"/>
          </p:nvPr>
        </p:nvSpPr>
        <p:spPr>
          <a:xfrm>
            <a:off x="648970" y="2172266"/>
            <a:ext cx="10515600" cy="3823017"/>
          </a:xfrm>
        </p:spPr>
        <p:txBody>
          <a:bodyPr>
            <a:normAutofit fontScale="25000" lnSpcReduction="20000"/>
          </a:bodyPr>
          <a:lstStyle/>
          <a:p>
            <a:endParaRPr lang="it-IT" sz="5600" dirty="0">
              <a:solidFill>
                <a:schemeClr val="tx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6400" dirty="0">
                <a:solidFill>
                  <a:schemeClr val="tx1"/>
                </a:solidFill>
              </a:rPr>
              <a:t>Lo Studente deve presentare (via email o a ricevimento) al Presidente del Collegio Didattico la propria </a:t>
            </a:r>
            <a:r>
              <a:rPr lang="it-IT" sz="6400" b="1" dirty="0">
                <a:solidFill>
                  <a:schemeClr val="tx1"/>
                </a:solidFill>
              </a:rPr>
              <a:t>proposta di piano di studi</a:t>
            </a:r>
            <a:r>
              <a:rPr lang="it-IT" sz="6400" dirty="0">
                <a:solidFill>
                  <a:schemeClr val="tx1"/>
                </a:solidFill>
              </a:rPr>
              <a:t>, completa dei </a:t>
            </a:r>
            <a:r>
              <a:rPr lang="it-IT" sz="6400" b="1" dirty="0">
                <a:solidFill>
                  <a:schemeClr val="tx1"/>
                </a:solidFill>
              </a:rPr>
              <a:t>programmi</a:t>
            </a:r>
            <a:r>
              <a:rPr lang="it-IT" sz="6400" dirty="0">
                <a:solidFill>
                  <a:schemeClr val="tx1"/>
                </a:solidFill>
              </a:rPr>
              <a:t> dei corsi che intende svolgere all’estero (possibilmente in lingua inglese), con </a:t>
            </a:r>
            <a:r>
              <a:rPr lang="it-IT" sz="6400" b="1" dirty="0">
                <a:solidFill>
                  <a:schemeClr val="tx1"/>
                </a:solidFill>
              </a:rPr>
              <a:t>indicazione dell’esame equivalente </a:t>
            </a:r>
            <a:r>
              <a:rPr lang="it-IT" sz="6400" dirty="0">
                <a:solidFill>
                  <a:schemeClr val="tx1"/>
                </a:solidFill>
              </a:rPr>
              <a:t>del proprio Corso di Studio per cui si intende chiedere il riconoscimento. </a:t>
            </a:r>
          </a:p>
          <a:p>
            <a:pPr algn="just"/>
            <a:r>
              <a:rPr lang="it-IT" sz="6400" b="1" dirty="0">
                <a:solidFill>
                  <a:schemeClr val="tx1"/>
                </a:solidFill>
              </a:rPr>
              <a:t>N.B.: È prevista una tolleranza di 2 CFU tra il totale ECTS conseguiti all’estero e il totale CFU riconosciuti al rientro.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6400" dirty="0">
                <a:solidFill>
                  <a:schemeClr val="tx1"/>
                </a:solidFill>
              </a:rPr>
              <a:t>Il Presidente, entro 7 giorni dal ricevimento del L.A., procede alla valutazione verificando la coerenza degli insegnamenti proposti con il percorso di studi dello studente; anche confrontandosi, se necessario, con i relativi docenti dei corsi interessati e concedendo il </a:t>
            </a:r>
            <a:r>
              <a:rPr lang="it-IT" sz="6400" b="1" dirty="0">
                <a:solidFill>
                  <a:schemeClr val="tx1"/>
                </a:solidFill>
              </a:rPr>
              <a:t>riconoscimento</a:t>
            </a:r>
            <a:r>
              <a:rPr lang="it-IT" sz="6400" dirty="0">
                <a:solidFill>
                  <a:schemeClr val="tx1"/>
                </a:solidFill>
              </a:rPr>
              <a:t> o segnalando allo studente eventuali cambiamenti da apportare.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6400" dirty="0">
                <a:solidFill>
                  <a:schemeClr val="tx1"/>
                </a:solidFill>
              </a:rPr>
              <a:t>Lo studente </a:t>
            </a:r>
            <a:r>
              <a:rPr lang="it-IT" sz="6400" b="1" dirty="0">
                <a:solidFill>
                  <a:schemeClr val="tx1"/>
                </a:solidFill>
              </a:rPr>
              <a:t>invia il pdf del L.A. </a:t>
            </a:r>
            <a:r>
              <a:rPr lang="it-IT" sz="6400" dirty="0">
                <a:solidFill>
                  <a:schemeClr val="tx1"/>
                </a:solidFill>
              </a:rPr>
              <a:t>(Riepilogo L.A. scaricabile da Esse3) </a:t>
            </a:r>
            <a:r>
              <a:rPr lang="it-IT" sz="6400" b="1" dirty="0">
                <a:solidFill>
                  <a:schemeClr val="tx1"/>
                </a:solidFill>
              </a:rPr>
              <a:t>così come concordato</a:t>
            </a:r>
            <a:r>
              <a:rPr lang="it-IT" sz="6400" dirty="0">
                <a:solidFill>
                  <a:schemeClr val="tx1"/>
                </a:solidFill>
              </a:rPr>
              <a:t>, a mezzo mail, al Presidente del Collegio Didattico, che lo inoltra  approvandolo in maniera formale al Delegato ai Progetti di Mobilità internazionale preposto, al Team Erasmus di Area Economica (</a:t>
            </a:r>
            <a:r>
              <a:rPr lang="it-IT" sz="6400" u="sng" dirty="0">
                <a:solidFill>
                  <a:srgbClr val="0064F6"/>
                </a:solidFill>
              </a:rPr>
              <a:t>erasmus.economia@ateneo.univr.it</a:t>
            </a:r>
            <a:r>
              <a:rPr lang="it-IT" sz="6400" dirty="0">
                <a:solidFill>
                  <a:schemeClr val="tx1"/>
                </a:solidFill>
              </a:rPr>
              <a:t>) e allo studente.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6400" dirty="0">
                <a:solidFill>
                  <a:schemeClr val="tx1"/>
                </a:solidFill>
              </a:rPr>
              <a:t>Lo studente, ottenuto assenso via mail, procede a </a:t>
            </a:r>
            <a:r>
              <a:rPr lang="it-IT" sz="6400" b="1" dirty="0">
                <a:solidFill>
                  <a:schemeClr val="tx1"/>
                </a:solidFill>
              </a:rPr>
              <a:t>mandare in approvazione in Esse3</a:t>
            </a:r>
            <a:r>
              <a:rPr lang="it-IT" sz="6400" dirty="0">
                <a:solidFill>
                  <a:schemeClr val="tx1"/>
                </a:solidFill>
              </a:rPr>
              <a:t> il L.A. per cui ha ottenuto il riconoscimento.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6400" dirty="0">
                <a:solidFill>
                  <a:schemeClr val="tx1"/>
                </a:solidFill>
              </a:rPr>
              <a:t>Il Delegato ai Progetti di Mobilità internazionale, confrontato il pdf ricevuto a mezzo mail con il L.A. presentato in Esse3, </a:t>
            </a:r>
            <a:r>
              <a:rPr lang="it-IT" sz="6400" b="1" dirty="0">
                <a:solidFill>
                  <a:schemeClr val="tx1"/>
                </a:solidFill>
              </a:rPr>
              <a:t>approva online.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6400" dirty="0">
                <a:solidFill>
                  <a:schemeClr val="tx1"/>
                </a:solidFill>
              </a:rPr>
              <a:t>Lo Studente può quindi </a:t>
            </a:r>
            <a:r>
              <a:rPr lang="it-IT" sz="6400" b="1" dirty="0">
                <a:solidFill>
                  <a:schemeClr val="tx1"/>
                </a:solidFill>
              </a:rPr>
              <a:t>scaricare il L.A. definitivo e firmato </a:t>
            </a:r>
            <a:r>
              <a:rPr lang="it-IT" sz="6400" dirty="0">
                <a:solidFill>
                  <a:schemeClr val="tx1"/>
                </a:solidFill>
              </a:rPr>
              <a:t>da inviare alla sede ospitante, rispettando i tempi dettati dalla stessa nelle modalità previste.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6400" dirty="0"/>
              <a:t> </a:t>
            </a:r>
          </a:p>
          <a:p>
            <a:endParaRPr lang="it-IT" sz="6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523613" y="254651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Bando Erasmus+ a.a.2024-25</a:t>
            </a:r>
          </a:p>
        </p:txBody>
      </p:sp>
      <p:pic>
        <p:nvPicPr>
          <p:cNvPr id="6" name="Picture 2" descr="File:UniversitàVerona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3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996" y="1642386"/>
            <a:ext cx="10515600" cy="23838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ATTIVITA’ DEVONO ESSERE INSERITE NEL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</a:rPr>
              <a:t>LEARNING AGREEMENT!!!!!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060450" y="4364539"/>
            <a:ext cx="100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OCCORRE QUINDI CHE AD OGNI MODIFICA D’ESAME, DI ATTIVITA’….SI PROCEDA A UN CAMBIO DEL L.A. SEGUENDO LA MODALITA’.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42541" y="5231958"/>
            <a:ext cx="100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TRANSCRIPT OF RECORDS (TOR) AL RIENTRO DALL’ERASMUS DEVE COMBACIARE PERFETTAMENTE CON IL VOSTRO L.A. </a:t>
            </a:r>
          </a:p>
        </p:txBody>
      </p:sp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51119" y="334164"/>
            <a:ext cx="8495031" cy="755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Bando Erasmus+ a.a.2024-25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74" y="65601"/>
            <a:ext cx="1393119" cy="135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UniversitàVerona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" y="56580"/>
            <a:ext cx="749234" cy="7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628650" y="1979875"/>
            <a:ext cx="10646300" cy="41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chemeClr val="tx1"/>
                </a:solidFill>
              </a:rPr>
              <a:t>Il L.A., per esigenze sopravvenute, potrà essere modificato in itinere </a:t>
            </a:r>
            <a:r>
              <a:rPr lang="it-IT" u="sng" dirty="0">
                <a:solidFill>
                  <a:schemeClr val="tx1"/>
                </a:solidFill>
              </a:rPr>
              <a:t>entro 5 settimane dall’inizio del semestre all’estero </a:t>
            </a:r>
            <a:r>
              <a:rPr lang="it-IT" dirty="0">
                <a:solidFill>
                  <a:schemeClr val="tx1"/>
                </a:solidFill>
              </a:rPr>
              <a:t>e per una sola volta per semestre. In caso la durata del soggiorno all’estero sia di due semestri (anche a seguito di prolungamento), l’ulteriore modifica al L.A. è da richiedere entro 5 settimane dall’inizio del secondo semestre.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Le attività non presenti in L.A. non potranno essere riconosciute alla fine della mobilità.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N.B. Le modifiche del L.A. seguono la stessa procedura prevista per la sua approvazione iniziale. </a:t>
            </a:r>
            <a:r>
              <a:rPr lang="it-IT" b="1" dirty="0">
                <a:solidFill>
                  <a:schemeClr val="tx1"/>
                </a:solidFill>
              </a:rPr>
              <a:t>Mai lasciare in bozza il L.A.!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2991" y="1185779"/>
            <a:ext cx="990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 al L.A. (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425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16355</TotalTime>
  <Words>1646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Dove trovo le informazioni utili? </vt:lpstr>
      <vt:lpstr>GLOSSARIO DEI TERMINI</vt:lpstr>
      <vt:lpstr>Presentazione standard di PowerPoint</vt:lpstr>
      <vt:lpstr>FASI DA TENERE A MENTE:</vt:lpstr>
      <vt:lpstr>Cosa posso fare in Erasmus? </vt:lpstr>
      <vt:lpstr>Compilazione del L.A. – REGOLE AREA ECONOMICA</vt:lpstr>
      <vt:lpstr>TUTTE LE ATTIVITA’ DEVONO ESSERE INSERITE NEL  LEARNING AGREEMENT!!!!!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LEARNING AGREEMENT</vt:lpstr>
      <vt:lpstr>Presentazione standard di PowerPoint</vt:lpstr>
      <vt:lpstr>Delegati ai progetti di internazionalizzazione</vt:lpstr>
      <vt:lpstr>DOMANDE DUBBI O PERLESSITA’?</vt:lpstr>
      <vt:lpstr>BUON ERASMUS!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Micheloni</dc:creator>
  <cp:lastModifiedBy>Nicola Micheloni</cp:lastModifiedBy>
  <cp:revision>89</cp:revision>
  <dcterms:created xsi:type="dcterms:W3CDTF">2024-01-29T11:48:11Z</dcterms:created>
  <dcterms:modified xsi:type="dcterms:W3CDTF">2024-05-04T13:14:38Z</dcterms:modified>
</cp:coreProperties>
</file>