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257" r:id="rId3"/>
    <p:sldId id="284" r:id="rId4"/>
    <p:sldId id="285" r:id="rId5"/>
    <p:sldId id="290" r:id="rId6"/>
    <p:sldId id="291" r:id="rId7"/>
    <p:sldId id="288" r:id="rId8"/>
    <p:sldId id="287" r:id="rId9"/>
    <p:sldId id="289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 Condensed" panose="020B0604020202020204" charset="0"/>
      <p:regular r:id="rId16"/>
      <p:bold r:id="rId17"/>
      <p:italic r:id="rId18"/>
      <p:boldItalic r:id="rId19"/>
    </p:embeddedFont>
    <p:embeddedFont>
      <p:font typeface="Arvo" panose="020B060402020202020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  <p:embeddedFont>
      <p:font typeface="Roboto Condensed Light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FF98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49AF00-7F3D-483F-ADB1-DBD57988EE26}">
  <a:tblStyle styleId="{AA49AF00-7F3D-483F-ADB1-DBD57988EE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340"/>
  </p:normalViewPr>
  <p:slideViewPr>
    <p:cSldViewPr snapToGrid="0">
      <p:cViewPr varScale="1">
        <p:scale>
          <a:sx n="122" d="100"/>
          <a:sy n="122" d="100"/>
        </p:scale>
        <p:origin x="6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78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447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067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683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‹N›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r.it/it/ateneo/comitato-di-approvazione-della-ricerca-sulla-persona-car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arp@ateneo.univr.i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r.it/it/ateneo/comitato-di-approvazione-della-ricerca-sulla-persona-car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666947" y="1130424"/>
            <a:ext cx="5367900" cy="296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-IT" sz="3600" dirty="0">
                <a:solidFill>
                  <a:srgbClr val="FF9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C.A.R.P.</a:t>
            </a:r>
            <a:br>
              <a:rPr lang="it-IT" sz="3600" dirty="0">
                <a:solidFill>
                  <a:srgbClr val="FF9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3600" dirty="0">
                <a:solidFill>
                  <a:srgbClr val="FF9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it-IT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omitato di </a:t>
            </a:r>
            <a:br>
              <a:rPr lang="it-IT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3600" dirty="0">
                <a:solidFill>
                  <a:srgbClr val="FF9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it-IT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pprovazione della </a:t>
            </a:r>
            <a:r>
              <a:rPr lang="it-IT" sz="3600" dirty="0">
                <a:solidFill>
                  <a:srgbClr val="FF9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it-IT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icerca sulla </a:t>
            </a:r>
            <a:r>
              <a:rPr lang="it-IT" sz="3600" dirty="0">
                <a:solidFill>
                  <a:srgbClr val="FF98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it-IT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ersona</a:t>
            </a:r>
            <a:r>
              <a:rPr lang="it-IT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501CC64-6F87-4352-8C17-949E343BF3C8}"/>
              </a:ext>
            </a:extLst>
          </p:cNvPr>
          <p:cNvSpPr txBox="1"/>
          <p:nvPr/>
        </p:nvSpPr>
        <p:spPr>
          <a:xfrm>
            <a:off x="7315200" y="3938436"/>
            <a:ext cx="134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3 febbraio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A338F1-6231-45B2-89C0-1ECD6191A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574" y="1286846"/>
            <a:ext cx="7200580" cy="595430"/>
          </a:xfrm>
        </p:spPr>
        <p:txBody>
          <a:bodyPr/>
          <a:lstStyle/>
          <a:p>
            <a:pPr>
              <a:buNone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Tutti i ricercatori dell’Università di Verona che fanno ricerca con persone, ma che </a:t>
            </a:r>
            <a:r>
              <a:rPr lang="it-IT" sz="1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sia sperimentazione clinica.</a:t>
            </a:r>
          </a:p>
          <a:p>
            <a:pPr>
              <a:buNone/>
            </a:pPr>
            <a:endParaRPr lang="it-IT" sz="1600" u="sng" dirty="0">
              <a:solidFill>
                <a:srgbClr val="FF98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55127183-2990-4694-9850-9C0FA11A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 può rivolgersi al C.A.R.P.?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6FCB51E-CDEB-408D-BB4D-A51185F33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83" y="1978804"/>
            <a:ext cx="2457613" cy="163068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01D4A4E-3509-474A-9B95-27D3617F1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548" y="2743292"/>
            <a:ext cx="3074687" cy="204979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EAC74EA-45F7-4E4E-94C7-8789F64F12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704" r="35666" b="24889"/>
          <a:stretch/>
        </p:blipFill>
        <p:spPr>
          <a:xfrm>
            <a:off x="4198620" y="1958340"/>
            <a:ext cx="2761319" cy="165488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314C358-C457-4559-AD02-56A1AEBFB7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103" t="11162" r="-269" b="8000"/>
          <a:stretch/>
        </p:blipFill>
        <p:spPr>
          <a:xfrm>
            <a:off x="6539484" y="2372587"/>
            <a:ext cx="2503960" cy="198882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DB90E7A-6157-4F40-9716-9D889FB40F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" y="3681103"/>
            <a:ext cx="2110740" cy="140364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E160964-7CEA-4097-82DB-36540C50B1D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1708"/>
          <a:stretch/>
        </p:blipFill>
        <p:spPr>
          <a:xfrm>
            <a:off x="4656316" y="3231441"/>
            <a:ext cx="1741385" cy="19120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A338F1-6231-45B2-89C0-1ECD6191A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33" y="1328575"/>
            <a:ext cx="8126361" cy="3218217"/>
          </a:xfrm>
        </p:spPr>
        <p:txBody>
          <a:bodyPr/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Ricerca condotta da </a:t>
            </a:r>
            <a:r>
              <a:rPr lang="it-IT" sz="1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personale universitario durante l’orario di lavoro assistenziale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Ricerca condotta su </a:t>
            </a:r>
            <a:r>
              <a:rPr lang="it-IT" sz="1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pazienti reclutati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attraverso le strutture sanitarie del Servizio Sanitario Nazionale/Regionale (SSN/SSR)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Ricerca condotta in </a:t>
            </a:r>
            <a:r>
              <a:rPr lang="it-IT" sz="1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strutture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sanitarie </a:t>
            </a:r>
            <a:r>
              <a:rPr lang="it-IT" sz="1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e/o spazi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SSN/SSR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Ricerca che prevede la </a:t>
            </a:r>
            <a:r>
              <a:rPr lang="it-IT" sz="1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somministrazione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farmaci, integratori dietetici o alimenti di qualsiasi tipo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Ricerca che prevede l’utilizzo di </a:t>
            </a:r>
            <a:r>
              <a:rPr lang="it-IT" sz="1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dispositivi medici</a:t>
            </a:r>
          </a:p>
          <a:p>
            <a:pPr>
              <a:buNone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tutto questo c’è il CESC (Comitato Etico per la Sperimentazione Clinica) delle Province di Verona e Rovigo.</a:t>
            </a:r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55127183-2990-4694-9850-9C0FA11A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SPERIMENTAZIONE CLINICA è…</a:t>
            </a:r>
          </a:p>
        </p:txBody>
      </p:sp>
    </p:spTree>
    <p:extLst>
      <p:ext uri="{BB962C8B-B14F-4D97-AF65-F5344CB8AC3E}">
        <p14:creationId xmlns:p14="http://schemas.microsoft.com/office/powerpoint/2010/main" val="1351342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A338F1-6231-45B2-89C0-1ECD6191A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935" y="1599052"/>
            <a:ext cx="7400085" cy="2677113"/>
          </a:xfrm>
        </p:spPr>
        <p:txBody>
          <a:bodyPr/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ricerca che ha le caratteristiche della «sperimentazione clinica» </a:t>
            </a:r>
            <a:r>
              <a:rPr lang="it-IT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essere obbligatoriamente approvata preliminarmente dal CESC.</a:t>
            </a:r>
          </a:p>
          <a:p>
            <a:pPr>
              <a:buNone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 non opera in questo modo viola </a:t>
            </a:r>
            <a:r>
              <a:rPr lang="it-IT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legge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Nessuno è obbligato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invece a chiedere l’approvazione da parte del CARP. La richiesta di approvazione viene fatta su base volontaria, a fronte della necessità di indicare (ad una rivista, ad un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grant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panel, ecc.) che il progetto è conforme alle norme di comportamento previste dal proprio ambito scientifico/metodologico. </a:t>
            </a:r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55127183-2990-4694-9850-9C0FA11A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Altre differenze…</a:t>
            </a:r>
          </a:p>
        </p:txBody>
      </p:sp>
    </p:spTree>
    <p:extLst>
      <p:ext uri="{BB962C8B-B14F-4D97-AF65-F5344CB8AC3E}">
        <p14:creationId xmlns:p14="http://schemas.microsoft.com/office/powerpoint/2010/main" val="121149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Compiti e obiettivi del CARP  -1-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6" name="Rettangolo 5"/>
          <p:cNvSpPr/>
          <p:nvPr/>
        </p:nvSpPr>
        <p:spPr>
          <a:xfrm>
            <a:off x="159133" y="1339450"/>
            <a:ext cx="8314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richiesta di singoli ricercatori o di strutture didattiche e scientifiche il CARP esplica, in forma collegiale, le funzioni di valutazione e approvazione delle attività di ricerca condotte sull’uomo, ove queste non siano da sottoporre ad un Comitato Etico per la Sperimentazione </a:t>
            </a:r>
            <a:r>
              <a:rPr lang="it-I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Clinica, </a:t>
            </a:r>
            <a:r>
              <a:rPr lang="it-IT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espressa previsione normativa.</a:t>
            </a:r>
          </a:p>
        </p:txBody>
      </p:sp>
      <p:sp>
        <p:nvSpPr>
          <p:cNvPr id="7" name="Rettangolo 6"/>
          <p:cNvSpPr/>
          <p:nvPr/>
        </p:nvSpPr>
        <p:spPr>
          <a:xfrm>
            <a:off x="159133" y="2585233"/>
            <a:ext cx="868394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Obiettivo </a:t>
            </a:r>
            <a:r>
              <a:rPr lang="it-IT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principale del CARP è assicurare che l’attività di ricerca non comporti rischi per la salute fisica e/o psicologica dei soggetti partecipanti allo studio e che l’esecuzione della ricerca sia conforme ai moderni standard metodologici e scientifici.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59133" y="3600183"/>
            <a:ext cx="886991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particolare, il CARP verifica la conformità del progetto ai principi etici e giuridici vigenti, internazionalmente riconosciuti, nonché alla normativa relativa al consenso informato e alle norme contenute nel Regolamento per la protezione dei dati personali.</a:t>
            </a:r>
          </a:p>
        </p:txBody>
      </p:sp>
      <p:grpSp>
        <p:nvGrpSpPr>
          <p:cNvPr id="9" name="Shape 194">
            <a:extLst>
              <a:ext uri="{FF2B5EF4-FFF2-40B4-BE49-F238E27FC236}">
                <a16:creationId xmlns:a16="http://schemas.microsoft.com/office/drawing/2014/main" id="{7A0A555A-A155-044D-AAA6-0D5C48BBF539}"/>
              </a:ext>
            </a:extLst>
          </p:cNvPr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0" name="Shape 195">
              <a:extLst>
                <a:ext uri="{FF2B5EF4-FFF2-40B4-BE49-F238E27FC236}">
                  <a16:creationId xmlns:a16="http://schemas.microsoft.com/office/drawing/2014/main" id="{3C103CB5-C23D-5347-94EB-F3E8EE696A31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96">
              <a:extLst>
                <a:ext uri="{FF2B5EF4-FFF2-40B4-BE49-F238E27FC236}">
                  <a16:creationId xmlns:a16="http://schemas.microsoft.com/office/drawing/2014/main" id="{416F89E4-67C7-464D-BD1E-4E706AA44CC5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97">
              <a:extLst>
                <a:ext uri="{FF2B5EF4-FFF2-40B4-BE49-F238E27FC236}">
                  <a16:creationId xmlns:a16="http://schemas.microsoft.com/office/drawing/2014/main" id="{53224F64-3525-D54D-A33F-009BA06E3967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98">
              <a:extLst>
                <a:ext uri="{FF2B5EF4-FFF2-40B4-BE49-F238E27FC236}">
                  <a16:creationId xmlns:a16="http://schemas.microsoft.com/office/drawing/2014/main" id="{E15FC8D6-E078-FD43-A634-74A659C6B903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99">
              <a:extLst>
                <a:ext uri="{FF2B5EF4-FFF2-40B4-BE49-F238E27FC236}">
                  <a16:creationId xmlns:a16="http://schemas.microsoft.com/office/drawing/2014/main" id="{7C2BA93B-F7B0-2740-A8F6-085A29B7742D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200">
              <a:extLst>
                <a:ext uri="{FF2B5EF4-FFF2-40B4-BE49-F238E27FC236}">
                  <a16:creationId xmlns:a16="http://schemas.microsoft.com/office/drawing/2014/main" id="{D8FEE0A6-12BA-394B-8B57-C6FD78C5A496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201">
              <a:extLst>
                <a:ext uri="{FF2B5EF4-FFF2-40B4-BE49-F238E27FC236}">
                  <a16:creationId xmlns:a16="http://schemas.microsoft.com/office/drawing/2014/main" id="{E37B3A0E-F01D-5F4D-A5CB-A5D9F7A44B6B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202">
              <a:extLst>
                <a:ext uri="{FF2B5EF4-FFF2-40B4-BE49-F238E27FC236}">
                  <a16:creationId xmlns:a16="http://schemas.microsoft.com/office/drawing/2014/main" id="{4CF93B95-34F8-A645-8FE7-874B040BD454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203">
              <a:extLst>
                <a:ext uri="{FF2B5EF4-FFF2-40B4-BE49-F238E27FC236}">
                  <a16:creationId xmlns:a16="http://schemas.microsoft.com/office/drawing/2014/main" id="{31F1AF80-7ED6-C142-BF8A-18A75F0239BC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204">
              <a:extLst>
                <a:ext uri="{FF2B5EF4-FFF2-40B4-BE49-F238E27FC236}">
                  <a16:creationId xmlns:a16="http://schemas.microsoft.com/office/drawing/2014/main" id="{03C2D65B-CDB1-FC4B-BB31-BCFF5DECEF86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5">
              <a:extLst>
                <a:ext uri="{FF2B5EF4-FFF2-40B4-BE49-F238E27FC236}">
                  <a16:creationId xmlns:a16="http://schemas.microsoft.com/office/drawing/2014/main" id="{4A0E490D-C80B-4A48-91BE-B2E1C2A2414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06">
              <a:extLst>
                <a:ext uri="{FF2B5EF4-FFF2-40B4-BE49-F238E27FC236}">
                  <a16:creationId xmlns:a16="http://schemas.microsoft.com/office/drawing/2014/main" id="{58B6EBF2-CE2C-0947-B9C4-F5380F21EB3B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07">
              <a:extLst>
                <a:ext uri="{FF2B5EF4-FFF2-40B4-BE49-F238E27FC236}">
                  <a16:creationId xmlns:a16="http://schemas.microsoft.com/office/drawing/2014/main" id="{9844F278-FC82-8348-AC62-CF77AB3A24C0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08">
              <a:extLst>
                <a:ext uri="{FF2B5EF4-FFF2-40B4-BE49-F238E27FC236}">
                  <a16:creationId xmlns:a16="http://schemas.microsoft.com/office/drawing/2014/main" id="{9CDBFB49-1110-4649-8FC9-F46466044F25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3601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Compiti e obiettivi del CARP  -2-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6" name="Rettangolo 5"/>
          <p:cNvSpPr/>
          <p:nvPr/>
        </p:nvSpPr>
        <p:spPr>
          <a:xfrm>
            <a:off x="343758" y="1487367"/>
            <a:ext cx="8006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</a:t>
            </a:r>
            <a:r>
              <a:rPr lang="it-I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raggiungere i suoi obiettivi, </a:t>
            </a:r>
            <a:r>
              <a:rPr lang="it-IT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CARP valuta gli scopi, il razionale e la correttezza metodologica della ricerca svolta, per quanto di sua competenza, nonché le modalità attraverso cui i dati raccolti vengono utilizzati e custoditi, a tutela dell’Università </a:t>
            </a:r>
            <a:r>
              <a:rPr lang="it-I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</a:t>
            </a:r>
            <a:r>
              <a:rPr lang="it-IT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Verona come dei diritti dei soggetti dello studio. </a:t>
            </a:r>
          </a:p>
        </p:txBody>
      </p:sp>
      <p:sp>
        <p:nvSpPr>
          <p:cNvPr id="7" name="Rettangolo 6"/>
          <p:cNvSpPr/>
          <p:nvPr/>
        </p:nvSpPr>
        <p:spPr>
          <a:xfrm>
            <a:off x="343758" y="2627575"/>
            <a:ext cx="78239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Inoltre, il CARP suggerisce allo sperimentatore eventuali modifiche atte ad adeguare il progetto agli standard tecnico-metodologici richiesti dalla moderna ricerca scientifica, segnalando l’eventuale necessità di richiedere parere </a:t>
            </a:r>
            <a:r>
              <a:rPr lang="it-I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Comitato Etico </a:t>
            </a:r>
            <a:r>
              <a:rPr lang="it-IT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la Sperimentazione Clinica </a:t>
            </a:r>
            <a:r>
              <a:rPr lang="it-IT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competente.</a:t>
            </a:r>
            <a:endParaRPr lang="it-IT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43758" y="3767782"/>
            <a:ext cx="652208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Gli atti del CARP non sostituiscono la responsabilità giuridica, deontologica e morale del singolo ricercatore richiedente o delle singole strutture didattiche e scientifiche richiedenti.</a:t>
            </a:r>
          </a:p>
        </p:txBody>
      </p:sp>
      <p:grpSp>
        <p:nvGrpSpPr>
          <p:cNvPr id="9" name="Shape 194">
            <a:extLst>
              <a:ext uri="{FF2B5EF4-FFF2-40B4-BE49-F238E27FC236}">
                <a16:creationId xmlns:a16="http://schemas.microsoft.com/office/drawing/2014/main" id="{97A4DCFA-2563-BC44-96C1-031656C0577D}"/>
              </a:ext>
            </a:extLst>
          </p:cNvPr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0" name="Shape 195">
              <a:extLst>
                <a:ext uri="{FF2B5EF4-FFF2-40B4-BE49-F238E27FC236}">
                  <a16:creationId xmlns:a16="http://schemas.microsoft.com/office/drawing/2014/main" id="{FCBD192D-427C-F345-A514-D8358357C439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96">
              <a:extLst>
                <a:ext uri="{FF2B5EF4-FFF2-40B4-BE49-F238E27FC236}">
                  <a16:creationId xmlns:a16="http://schemas.microsoft.com/office/drawing/2014/main" id="{FB152F5E-D9F1-C342-BE04-A4C6A6970850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97">
              <a:extLst>
                <a:ext uri="{FF2B5EF4-FFF2-40B4-BE49-F238E27FC236}">
                  <a16:creationId xmlns:a16="http://schemas.microsoft.com/office/drawing/2014/main" id="{C68727D1-4B8F-CB4E-A31A-173B70DEE196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98">
              <a:extLst>
                <a:ext uri="{FF2B5EF4-FFF2-40B4-BE49-F238E27FC236}">
                  <a16:creationId xmlns:a16="http://schemas.microsoft.com/office/drawing/2014/main" id="{B337798C-8939-C144-A3CB-D518B65CADE1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99">
              <a:extLst>
                <a:ext uri="{FF2B5EF4-FFF2-40B4-BE49-F238E27FC236}">
                  <a16:creationId xmlns:a16="http://schemas.microsoft.com/office/drawing/2014/main" id="{03E7FC2E-50F5-B24C-8082-61F439EF9D9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200">
              <a:extLst>
                <a:ext uri="{FF2B5EF4-FFF2-40B4-BE49-F238E27FC236}">
                  <a16:creationId xmlns:a16="http://schemas.microsoft.com/office/drawing/2014/main" id="{46014067-8F24-3140-A632-F423618145B6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201">
              <a:extLst>
                <a:ext uri="{FF2B5EF4-FFF2-40B4-BE49-F238E27FC236}">
                  <a16:creationId xmlns:a16="http://schemas.microsoft.com/office/drawing/2014/main" id="{F69AEE6D-69E9-4B4C-9043-1675E703FB39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202">
              <a:extLst>
                <a:ext uri="{FF2B5EF4-FFF2-40B4-BE49-F238E27FC236}">
                  <a16:creationId xmlns:a16="http://schemas.microsoft.com/office/drawing/2014/main" id="{F3993E0F-7A3F-ED4A-B99F-F0689372360E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203">
              <a:extLst>
                <a:ext uri="{FF2B5EF4-FFF2-40B4-BE49-F238E27FC236}">
                  <a16:creationId xmlns:a16="http://schemas.microsoft.com/office/drawing/2014/main" id="{BB306031-1FB2-5246-A033-37223EF71915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204">
              <a:extLst>
                <a:ext uri="{FF2B5EF4-FFF2-40B4-BE49-F238E27FC236}">
                  <a16:creationId xmlns:a16="http://schemas.microsoft.com/office/drawing/2014/main" id="{B1C805B5-027B-7D45-8394-3B84196E4F79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5">
              <a:extLst>
                <a:ext uri="{FF2B5EF4-FFF2-40B4-BE49-F238E27FC236}">
                  <a16:creationId xmlns:a16="http://schemas.microsoft.com/office/drawing/2014/main" id="{5CAEF452-AF46-194B-B7BF-D73479EDCA8B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06">
              <a:extLst>
                <a:ext uri="{FF2B5EF4-FFF2-40B4-BE49-F238E27FC236}">
                  <a16:creationId xmlns:a16="http://schemas.microsoft.com/office/drawing/2014/main" id="{5D7784BB-1D38-5D4E-9304-5E3A499BB866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07">
              <a:extLst>
                <a:ext uri="{FF2B5EF4-FFF2-40B4-BE49-F238E27FC236}">
                  <a16:creationId xmlns:a16="http://schemas.microsoft.com/office/drawing/2014/main" id="{2825D356-B5DA-7940-AE54-B3E99FB609FC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08">
              <a:extLst>
                <a:ext uri="{FF2B5EF4-FFF2-40B4-BE49-F238E27FC236}">
                  <a16:creationId xmlns:a16="http://schemas.microsoft.com/office/drawing/2014/main" id="{93D36970-7828-3143-A66A-7E5E0DA14C4C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648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A338F1-6231-45B2-89C0-1ECD6191A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789" y="1537988"/>
            <a:ext cx="8184531" cy="3098512"/>
          </a:xfrm>
        </p:spPr>
        <p:txBody>
          <a:bodyPr/>
          <a:lstStyle/>
          <a:p>
            <a:pPr>
              <a:buNone/>
            </a:pPr>
            <a:r>
              <a:rPr lang="it-IT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Medico legale:</a:t>
            </a:r>
            <a:r>
              <a:rPr lang="it-IT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Prof.ssa Federica Bortolotti (Presidente)</a:t>
            </a:r>
          </a:p>
          <a:p>
            <a:pPr>
              <a:buNone/>
            </a:pPr>
            <a:r>
              <a:rPr lang="it-IT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Rappresentante del Rettore:</a:t>
            </a:r>
            <a:r>
              <a:rPr lang="it-IT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 Cristiano Fava (Vicepresidente)</a:t>
            </a:r>
          </a:p>
          <a:p>
            <a:pPr>
              <a:buNone/>
            </a:pPr>
            <a:r>
              <a:rPr lang="it-IT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Esperto in materie giuridiche:</a:t>
            </a:r>
            <a:r>
              <a:rPr lang="it-IT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 Mirko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Faccioli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it-IT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Componenti interni all’Ateneo:</a:t>
            </a:r>
          </a:p>
          <a:p>
            <a:pPr lvl="5">
              <a:buNone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Prof. Simone Accordini (</a:t>
            </a:r>
            <a:r>
              <a:rPr lang="it-IT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Dip</a:t>
            </a:r>
            <a:r>
              <a:rPr lang="it-IT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Diagnostica e Sanità Pubblica)</a:t>
            </a:r>
          </a:p>
          <a:p>
            <a:pPr lvl="5">
              <a:buNone/>
            </a:pPr>
            <a:r>
              <a:rPr lang="it-IT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Prof.ssa Linda Avesani (</a:t>
            </a:r>
            <a:r>
              <a:rPr lang="it-IT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Dip</a:t>
            </a:r>
            <a:r>
              <a:rPr lang="it-IT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Biotecnologie)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Prof.ssa Mirta Fiorio (</a:t>
            </a:r>
            <a:r>
              <a:rPr lang="it-IT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Dip</a:t>
            </a:r>
            <a:r>
              <a:rPr lang="it-IT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Neuroscienze Biomedicina e Movimento)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Prof. Roberto Flor (</a:t>
            </a:r>
            <a:r>
              <a:rPr lang="it-IT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Dip</a:t>
            </a:r>
            <a:r>
              <a:rPr lang="it-IT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Scienze Giuridiche)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buNone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55127183-2990-4694-9850-9C0FA11A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Membri del CARP</a:t>
            </a:r>
          </a:p>
        </p:txBody>
      </p:sp>
    </p:spTree>
    <p:extLst>
      <p:ext uri="{BB962C8B-B14F-4D97-AF65-F5344CB8AC3E}">
        <p14:creationId xmlns:p14="http://schemas.microsoft.com/office/powerpoint/2010/main" val="1465527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A338F1-6231-45B2-89C0-1ECD6191A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382" y="1348587"/>
            <a:ext cx="8807824" cy="3414112"/>
          </a:xfrm>
        </p:spPr>
        <p:txBody>
          <a:bodyPr/>
          <a:lstStyle/>
          <a:p>
            <a:pPr algn="ctr">
              <a:buNone/>
            </a:pPr>
            <a:r>
              <a:rPr lang="it-IT" sz="1600" b="1" i="1" dirty="0">
                <a:solidFill>
                  <a:srgbClr val="FF9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Presentazione dei progetti di ricerca</a:t>
            </a:r>
          </a:p>
          <a:p>
            <a:pPr>
              <a:buNone/>
            </a:pP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norma, la presentazione dei progetti di ricerca può avvenire tenendo presente le </a:t>
            </a:r>
            <a:r>
              <a:rPr lang="it-IT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scadenze previste</a:t>
            </a:r>
            <a:r>
              <a:rPr lang="it-IT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alla fine di ogni mese pari (Febbraio, Aprile, Giugno, Agosto, Ottobre, Dicembre).</a:t>
            </a:r>
          </a:p>
          <a:p>
            <a:pPr>
              <a:buNone/>
            </a:pP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domande vanno redatte </a:t>
            </a:r>
            <a:r>
              <a:rPr lang="it-IT" sz="1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seguendo il template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disponibile nel sito web di Ateneo: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https://www.univr.it/it/ateneo/comitato-di-approvazione-della-ricerca-sulla-persona-carp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inviate, tramite propria mail istituzionale, all’e-mail: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carp@ateneo.univr.it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55127183-2990-4694-9850-9C0FA11A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16" y="418872"/>
            <a:ext cx="5258400" cy="766200"/>
          </a:xfrm>
        </p:spPr>
        <p:txBody>
          <a:bodyPr/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 funziona: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BA75D76-68EF-4EEF-86E3-975B2944B6F3}"/>
              </a:ext>
            </a:extLst>
          </p:cNvPr>
          <p:cNvSpPr/>
          <p:nvPr/>
        </p:nvSpPr>
        <p:spPr>
          <a:xfrm>
            <a:off x="387310" y="1455420"/>
            <a:ext cx="8247252" cy="1780088"/>
          </a:xfrm>
          <a:prstGeom prst="rect">
            <a:avLst/>
          </a:prstGeom>
          <a:noFill/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607718E4-5114-46E5-B5E2-B4CA46BD2300}"/>
              </a:ext>
            </a:extLst>
          </p:cNvPr>
          <p:cNvSpPr/>
          <p:nvPr/>
        </p:nvSpPr>
        <p:spPr>
          <a:xfrm>
            <a:off x="387310" y="3381726"/>
            <a:ext cx="8261390" cy="1380973"/>
          </a:xfrm>
          <a:prstGeom prst="rect">
            <a:avLst/>
          </a:prstGeom>
          <a:noFill/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Segnaposto testo 2">
            <a:extLst>
              <a:ext uri="{FF2B5EF4-FFF2-40B4-BE49-F238E27FC236}">
                <a16:creationId xmlns:a16="http://schemas.microsoft.com/office/drawing/2014/main" id="{81D8CABA-226E-4BD1-9BB4-D3DE73B8D37E}"/>
              </a:ext>
            </a:extLst>
          </p:cNvPr>
          <p:cNvSpPr txBox="1">
            <a:spLocks/>
          </p:cNvSpPr>
          <p:nvPr/>
        </p:nvSpPr>
        <p:spPr>
          <a:xfrm>
            <a:off x="450031" y="3327938"/>
            <a:ext cx="8184531" cy="148780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buFont typeface="Roboto Condensed Light"/>
              <a:buNone/>
            </a:pPr>
            <a:r>
              <a:rPr lang="it-IT" sz="1600" b="1" i="1" dirty="0">
                <a:solidFill>
                  <a:srgbClr val="FF9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Valutazione</a:t>
            </a:r>
          </a:p>
          <a:p>
            <a:pPr>
              <a:buNone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parere del CARP viene comunicato al proponente entro 30 gg lavorativi dalla data di scadenza della presentazione. Il CARP può interpellare </a:t>
            </a:r>
            <a:r>
              <a:rPr lang="it-IT" sz="15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hoc </a:t>
            </a:r>
            <a:r>
              <a:rPr lang="it-IT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consulenti esterni al comitato (preferibilmente interni all’Ateneo), esperti nei metodi utilizzati nel progetto proposto.</a:t>
            </a:r>
          </a:p>
        </p:txBody>
      </p:sp>
    </p:spTree>
    <p:extLst>
      <p:ext uri="{BB962C8B-B14F-4D97-AF65-F5344CB8AC3E}">
        <p14:creationId xmlns:p14="http://schemas.microsoft.com/office/powerpoint/2010/main" val="233080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Pagina web del CARP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435" y="2335520"/>
            <a:ext cx="4717578" cy="262766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6600" y="1399672"/>
            <a:ext cx="8512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Sito web di Ateneo:</a:t>
            </a: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https://www.univr.it/it/ateneo/comitato-di-approvazione-della-ricerca-sulla-persona-carp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Dove si può trovare il Regolamento del CARP e il template per la presentazione delle richieste di approvazione </a:t>
            </a:r>
          </a:p>
        </p:txBody>
      </p:sp>
      <p:grpSp>
        <p:nvGrpSpPr>
          <p:cNvPr id="8" name="Shape 194">
            <a:extLst>
              <a:ext uri="{FF2B5EF4-FFF2-40B4-BE49-F238E27FC236}">
                <a16:creationId xmlns:a16="http://schemas.microsoft.com/office/drawing/2014/main" id="{BA8E7BD0-DEC8-7547-AFA3-33E9E354D8D3}"/>
              </a:ext>
            </a:extLst>
          </p:cNvPr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9" name="Shape 195">
              <a:extLst>
                <a:ext uri="{FF2B5EF4-FFF2-40B4-BE49-F238E27FC236}">
                  <a16:creationId xmlns:a16="http://schemas.microsoft.com/office/drawing/2014/main" id="{E4D8D0A6-A71E-F444-B213-9F4BFFBF31BD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96">
              <a:extLst>
                <a:ext uri="{FF2B5EF4-FFF2-40B4-BE49-F238E27FC236}">
                  <a16:creationId xmlns:a16="http://schemas.microsoft.com/office/drawing/2014/main" id="{B0C52E7A-6496-8E4C-9888-871BA2F4F58E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97">
              <a:extLst>
                <a:ext uri="{FF2B5EF4-FFF2-40B4-BE49-F238E27FC236}">
                  <a16:creationId xmlns:a16="http://schemas.microsoft.com/office/drawing/2014/main" id="{08F2F592-1AF8-0945-AE08-E0B44DE22A67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98">
              <a:extLst>
                <a:ext uri="{FF2B5EF4-FFF2-40B4-BE49-F238E27FC236}">
                  <a16:creationId xmlns:a16="http://schemas.microsoft.com/office/drawing/2014/main" id="{446B8955-BB64-5743-B473-3149AE3BD07D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99">
              <a:extLst>
                <a:ext uri="{FF2B5EF4-FFF2-40B4-BE49-F238E27FC236}">
                  <a16:creationId xmlns:a16="http://schemas.microsoft.com/office/drawing/2014/main" id="{18E980A6-2BA2-984E-95ED-B85EB5A0F0A2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200">
              <a:extLst>
                <a:ext uri="{FF2B5EF4-FFF2-40B4-BE49-F238E27FC236}">
                  <a16:creationId xmlns:a16="http://schemas.microsoft.com/office/drawing/2014/main" id="{4BBE7739-6B87-1849-BA03-09FD5F9864EB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201">
              <a:extLst>
                <a:ext uri="{FF2B5EF4-FFF2-40B4-BE49-F238E27FC236}">
                  <a16:creationId xmlns:a16="http://schemas.microsoft.com/office/drawing/2014/main" id="{695FDE56-4CBE-C142-87B8-31CDDF843CB4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202">
              <a:extLst>
                <a:ext uri="{FF2B5EF4-FFF2-40B4-BE49-F238E27FC236}">
                  <a16:creationId xmlns:a16="http://schemas.microsoft.com/office/drawing/2014/main" id="{D5550B17-0307-9141-8889-B96A6E746E69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203">
              <a:extLst>
                <a:ext uri="{FF2B5EF4-FFF2-40B4-BE49-F238E27FC236}">
                  <a16:creationId xmlns:a16="http://schemas.microsoft.com/office/drawing/2014/main" id="{E44553F8-5650-134C-99CF-C2FD94CB84D8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204">
              <a:extLst>
                <a:ext uri="{FF2B5EF4-FFF2-40B4-BE49-F238E27FC236}">
                  <a16:creationId xmlns:a16="http://schemas.microsoft.com/office/drawing/2014/main" id="{C5EE7AC7-C9AB-8342-B26A-74BF53031733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205">
              <a:extLst>
                <a:ext uri="{FF2B5EF4-FFF2-40B4-BE49-F238E27FC236}">
                  <a16:creationId xmlns:a16="http://schemas.microsoft.com/office/drawing/2014/main" id="{2E2279D5-DB4E-1C49-9C71-B73D1E8D7C1F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6">
              <a:extLst>
                <a:ext uri="{FF2B5EF4-FFF2-40B4-BE49-F238E27FC236}">
                  <a16:creationId xmlns:a16="http://schemas.microsoft.com/office/drawing/2014/main" id="{9B9B7B1C-AB38-E946-96ED-2CCA3F6807FA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07">
              <a:extLst>
                <a:ext uri="{FF2B5EF4-FFF2-40B4-BE49-F238E27FC236}">
                  <a16:creationId xmlns:a16="http://schemas.microsoft.com/office/drawing/2014/main" id="{8302DCB2-11A2-E04E-BFC8-0322BFFD3752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08">
              <a:extLst>
                <a:ext uri="{FF2B5EF4-FFF2-40B4-BE49-F238E27FC236}">
                  <a16:creationId xmlns:a16="http://schemas.microsoft.com/office/drawing/2014/main" id="{2CE6D3A4-6751-E446-8F2B-703BC51B1BBC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89506307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640</Words>
  <Application>Microsoft Office PowerPoint</Application>
  <PresentationFormat>Presentazione su schermo (16:9)</PresentationFormat>
  <Paragraphs>52</Paragraphs>
  <Slides>9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Calibri</vt:lpstr>
      <vt:lpstr>Roboto Condensed</vt:lpstr>
      <vt:lpstr>Arial</vt:lpstr>
      <vt:lpstr>Arvo</vt:lpstr>
      <vt:lpstr>Wingdings</vt:lpstr>
      <vt:lpstr>Verdana</vt:lpstr>
      <vt:lpstr>Roboto Condensed Light</vt:lpstr>
      <vt:lpstr>Salerio template</vt:lpstr>
      <vt:lpstr>C.A.R.P. Comitato di  Approvazione della Ricerca sulla Persona </vt:lpstr>
      <vt:lpstr>Chi può rivolgersi al C.A.R.P.?</vt:lpstr>
      <vt:lpstr>SPERIMENTAZIONE CLINICA è…</vt:lpstr>
      <vt:lpstr>Altre differenze…</vt:lpstr>
      <vt:lpstr>Compiti e obiettivi del CARP  -1-</vt:lpstr>
      <vt:lpstr>Compiti e obiettivi del CARP  -2-</vt:lpstr>
      <vt:lpstr>Membri del CARP</vt:lpstr>
      <vt:lpstr>Come funziona:</vt:lpstr>
      <vt:lpstr>Pagina web del CARP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Chiara Della Libera</dc:creator>
  <cp:lastModifiedBy>Roberto Leone</cp:lastModifiedBy>
  <cp:revision>51</cp:revision>
  <dcterms:modified xsi:type="dcterms:W3CDTF">2021-02-04T13:11:05Z</dcterms:modified>
</cp:coreProperties>
</file>