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71" r:id="rId7"/>
    <p:sldId id="260" r:id="rId8"/>
    <p:sldId id="274" r:id="rId9"/>
    <p:sldId id="266" r:id="rId10"/>
    <p:sldId id="263" r:id="rId11"/>
    <p:sldId id="265" r:id="rId12"/>
    <p:sldId id="270" r:id="rId13"/>
    <p:sldId id="273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39F01-C6B4-4B9E-BBE8-98A9E054F519}" v="1" dt="2025-04-14T13:06:05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wooclap.com/it/articles/8774298-come-funziona-l-ia-di-woocla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" TargetMode="External"/><Relationship Id="rId2" Type="http://schemas.openxmlformats.org/officeDocument/2006/relationships/hyperlink" Target="https://www.nolej.io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nthesia.io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lm.googl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01.safelinks.protection.outlook.com/?url=https%3A%2F%2Fdesigningwithai.ch%2F&amp;data=05%7C02%7Colga.forlani%40univr.it%7C5a03c39c49a442115a7508dd711090d4%7C761a3691dcda4008bb83b7d2988264a3%7C0%7C0%7C638791038145766300%7CUnknown%7CTWFpbGZsb3d8eyJFbXB0eU1hcGkiOnRydWUsIlYiOiIwLjAuMDAwMCIsIlAiOiJXaW4zMiIsIkFOIjoiTWFpbCIsIldUIjoyfQ%3D%3D%7C0%7C%7C%7C&amp;sdata=tUbk3EseaHtWt5cJfL8o3Jl%2BwUAQi2mJrT%2F4GsM9paA%3D&amp;reserved=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eduaide.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 descr="Immagine che contiene Policromia, cerchio, schermata, Elementi grafici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ECFB70F-1B2C-8065-7823-899F1BF7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25" y="697674"/>
            <a:ext cx="1489798" cy="502504"/>
          </a:xfrm>
          <a:prstGeom prst="rect">
            <a:avLst/>
          </a:prstGeom>
        </p:spPr>
      </p:pic>
      <p:pic>
        <p:nvPicPr>
          <p:cNvPr id="6" name="Immagine 5" descr="Immagine che contiene nero, oscurità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0BF174D-632D-78F6-D59D-F8242736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849" y="5196100"/>
            <a:ext cx="4358797" cy="82817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2644" y="1197809"/>
            <a:ext cx="5203990" cy="2349622"/>
          </a:xfrm>
        </p:spPr>
        <p:txBody>
          <a:bodyPr anchor="b">
            <a:normAutofit/>
          </a:bodyPr>
          <a:lstStyle/>
          <a:p>
            <a:pPr algn="l"/>
            <a:r>
              <a:rPr lang="de-DE" sz="4800" err="1">
                <a:solidFill>
                  <a:schemeClr val="bg1"/>
                </a:solidFill>
              </a:rPr>
              <a:t>Strumenti</a:t>
            </a:r>
            <a:r>
              <a:rPr lang="de-DE" sz="4800">
                <a:solidFill>
                  <a:schemeClr val="bg1"/>
                </a:solidFill>
              </a:rPr>
              <a:t> di AI </a:t>
            </a:r>
            <a:r>
              <a:rPr lang="de-DE" sz="4800" err="1">
                <a:solidFill>
                  <a:schemeClr val="bg1"/>
                </a:solidFill>
              </a:rPr>
              <a:t>nell'educazione</a:t>
            </a:r>
            <a:r>
              <a:rPr lang="de-DE" sz="4800">
                <a:solidFill>
                  <a:schemeClr val="bg1"/>
                </a:solidFill>
              </a:rPr>
              <a:t> </a:t>
            </a:r>
            <a:r>
              <a:rPr lang="de-DE" sz="4800" err="1">
                <a:solidFill>
                  <a:schemeClr val="bg1"/>
                </a:solidFill>
              </a:rPr>
              <a:t>all'apprendimento</a:t>
            </a:r>
            <a:endParaRPr lang="de-DE" sz="480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2643" y="3681506"/>
            <a:ext cx="5203989" cy="2346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>
                <a:solidFill>
                  <a:schemeClr val="bg1"/>
                </a:solidFill>
              </a:rPr>
              <a:t>Olga Forlani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Silvano </a:t>
            </a:r>
            <a:r>
              <a:rPr lang="de-DE" err="1">
                <a:solidFill>
                  <a:schemeClr val="bg1"/>
                </a:solidFill>
              </a:rPr>
              <a:t>Pasquali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Davide Sartori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F486E-0060-400F-6B5B-DF9C2A3A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BAB3A6E-DC0A-347A-DB6D-68916F0F3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98F7B-B7E8-17BD-F577-55BDB9100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D4DE9088-C399-DBA1-4440-3937F6C7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A7C0A3DC-CDCE-3245-64E6-DF4DDCC29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865BE5-955B-931D-C83D-82C648B7D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E2CC53-32CF-D2EF-34B2-4CA34F1D6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4B0991-531D-51B0-C474-A96B126A5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4C4FD2C-7588-A77A-0AD1-615E6ABC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9F269BF-BF16-5E1C-59D2-A70F2BB1F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85E519-53B5-BDD7-A472-54598F688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81598D-406A-6670-8134-37B9D677C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B032A4-03BE-1EE5-93A4-5DA653BD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6CDF38FA-37C5-147A-4CD0-44859B090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686B6D6E-7C02-4740-248B-D3F6A7C7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621C7B70-FE19-AE60-DB5F-7290A8D06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87B33257-D0A8-19E6-8363-711EF19A85BB}"/>
              </a:ext>
            </a:extLst>
          </p:cNvPr>
          <p:cNvSpPr txBox="1">
            <a:spLocks/>
          </p:cNvSpPr>
          <p:nvPr/>
        </p:nvSpPr>
        <p:spPr>
          <a:xfrm>
            <a:off x="749251" y="196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Spunti di riflessione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3671F5-BD3E-269C-77F5-140971923603}"/>
              </a:ext>
            </a:extLst>
          </p:cNvPr>
          <p:cNvSpPr txBox="1"/>
          <p:nvPr/>
        </p:nvSpPr>
        <p:spPr>
          <a:xfrm>
            <a:off x="1326155" y="1607137"/>
            <a:ext cx="936179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2F7C6"/>
                </a:solidFill>
              </a:rPr>
              <a:t>[Evitare che l’AI venga “incollata sopra” agli LMS esistenti senza una profonda revisione dell’infrastruttura sottostante]</a:t>
            </a:r>
          </a:p>
          <a:p>
            <a:endParaRPr lang="it-IT" sz="2400" b="1" dirty="0">
              <a:solidFill>
                <a:srgbClr val="02F7C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2F7C6"/>
                </a:solidFill>
              </a:rPr>
              <a:t>Perdita di controllo formativo </a:t>
            </a:r>
            <a:r>
              <a:rPr lang="it-IT" sz="2400" b="1" dirty="0">
                <a:solidFill>
                  <a:srgbClr val="02F7C6"/>
                </a:solidFill>
                <a:sym typeface="Wingdings" panose="05000000000000000000" pitchFamily="2" charset="2"/>
              </a:rPr>
              <a:t> responsabilità pedagogica del docente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2F7C6"/>
                </a:solidFill>
                <a:sym typeface="Wingdings" panose="05000000000000000000" pitchFamily="2" charset="2"/>
              </a:rPr>
              <a:t>Etica e governance del modello AI  Far capire allo studente che è un’opportunità e non una «scorciatoia»/»agevolazione»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2F7C6"/>
                </a:solidFill>
              </a:rPr>
              <a:t>Iper-personalizzazione VS isolamento </a:t>
            </a:r>
            <a:r>
              <a:rPr lang="it-IT" sz="2400" b="1" dirty="0">
                <a:solidFill>
                  <a:srgbClr val="02F7C6"/>
                </a:solidFill>
                <a:sym typeface="Wingdings" panose="05000000000000000000" pitchFamily="2" charset="2"/>
              </a:rPr>
              <a:t> mantenere visione OLISTICA dell’apprendimento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2F7C6"/>
                </a:solidFill>
                <a:sym typeface="Wingdings" panose="05000000000000000000" pitchFamily="2" charset="2"/>
              </a:rPr>
              <a:t>Educazione all’uso: sviluppo di competenze  piano comune e condiviso di studio, formazione, buone pratiche </a:t>
            </a:r>
            <a:r>
              <a:rPr lang="it-IT" sz="2400" b="1">
                <a:solidFill>
                  <a:srgbClr val="02F7C6"/>
                </a:solidFill>
                <a:sym typeface="Wingdings" panose="05000000000000000000" pitchFamily="2" charset="2"/>
              </a:rPr>
              <a:t>e sperimentazione</a:t>
            </a:r>
            <a:b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</a:br>
            <a:endParaRPr lang="it-IT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92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F486E-0060-400F-6B5B-DF9C2A3A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BAB3A6E-DC0A-347A-DB6D-68916F0F3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98F7B-B7E8-17BD-F577-55BDB9100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D4DE9088-C399-DBA1-4440-3937F6C7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A7C0A3DC-CDCE-3245-64E6-DF4DDCC29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865BE5-955B-931D-C83D-82C648B7D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E2CC53-32CF-D2EF-34B2-4CA34F1D6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4B0991-531D-51B0-C474-A96B126A5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4C4FD2C-7588-A77A-0AD1-615E6ABC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9F269BF-BF16-5E1C-59D2-A70F2BB1F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85E519-53B5-BDD7-A472-54598F688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81598D-406A-6670-8134-37B9D677C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B032A4-03BE-1EE5-93A4-5DA653BD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6CDF38FA-37C5-147A-4CD0-44859B090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686B6D6E-7C02-4740-248B-D3F6A7C7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621C7B70-FE19-AE60-DB5F-7290A8D06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87B33257-D0A8-19E6-8363-711EF19A85B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Eventi e Webinar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3671F5-BD3E-269C-77F5-140971923603}"/>
              </a:ext>
            </a:extLst>
          </p:cNvPr>
          <p:cNvSpPr txBox="1"/>
          <p:nvPr/>
        </p:nvSpPr>
        <p:spPr>
          <a:xfrm>
            <a:off x="1415103" y="1844546"/>
            <a:ext cx="9361793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rgbClr val="02F7C6"/>
                </a:solidFill>
              </a:rPr>
              <a:t>Edunext</a:t>
            </a:r>
            <a:r>
              <a:rPr lang="it-IT" sz="2400" b="1" dirty="0">
                <a:solidFill>
                  <a:srgbClr val="02F7C6"/>
                </a:solidFill>
              </a:rPr>
              <a:t>: </a:t>
            </a:r>
            <a:r>
              <a:rPr lang="it-IT" sz="2400" b="1" dirty="0" err="1">
                <a:solidFill>
                  <a:srgbClr val="02F7C6"/>
                </a:solidFill>
              </a:rPr>
              <a:t>onAIr</a:t>
            </a:r>
            <a:r>
              <a:rPr lang="it-IT" sz="2400" b="1" dirty="0">
                <a:solidFill>
                  <a:srgbClr val="02F7C6"/>
                </a:solidFill>
              </a:rPr>
              <a:t>, il portale dei podcast (https://onair.edunext.eu)/Presentazione di AIDA, </a:t>
            </a:r>
            <a:r>
              <a:rPr lang="it-IT" sz="2400" b="1" dirty="0" err="1">
                <a:solidFill>
                  <a:srgbClr val="02F7C6"/>
                </a:solidFill>
              </a:rPr>
              <a:t>Artificial</a:t>
            </a:r>
            <a:r>
              <a:rPr lang="it-IT" sz="2400" b="1" dirty="0">
                <a:solidFill>
                  <a:srgbClr val="02F7C6"/>
                </a:solidFill>
              </a:rPr>
              <a:t> Intelligence </a:t>
            </a:r>
            <a:r>
              <a:rPr lang="it-IT" sz="2400" b="1" dirty="0" err="1">
                <a:solidFill>
                  <a:srgbClr val="02F7C6"/>
                </a:solidFill>
              </a:rPr>
              <a:t>Didactic</a:t>
            </a:r>
            <a:r>
              <a:rPr lang="it-IT" sz="2400" b="1" dirty="0">
                <a:solidFill>
                  <a:srgbClr val="02F7C6"/>
                </a:solidFill>
              </a:rPr>
              <a:t> Assistant</a:t>
            </a:r>
          </a:p>
          <a:p>
            <a:br>
              <a:rPr lang="it-IT" sz="2400" b="1" dirty="0">
                <a:solidFill>
                  <a:srgbClr val="02F7C6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https://events.edunext.eu/ai-didattica</a:t>
            </a:r>
            <a:br>
              <a:rPr lang="it-IT" sz="1600" dirty="0">
                <a:solidFill>
                  <a:schemeClr val="bg1"/>
                </a:solidFill>
              </a:rPr>
            </a:br>
            <a:endParaRPr lang="it-IT" sz="1600" dirty="0">
              <a:solidFill>
                <a:schemeClr val="bg1"/>
              </a:solidFill>
            </a:endParaRPr>
          </a:p>
          <a:p>
            <a:r>
              <a:rPr lang="it-IT" sz="2400" b="1" dirty="0" err="1">
                <a:solidFill>
                  <a:srgbClr val="02F7C6"/>
                </a:solidFill>
                <a:ea typeface="+mn-lt"/>
                <a:cs typeface="+mn-lt"/>
              </a:rPr>
              <a:t>Edunext</a:t>
            </a:r>
            <a: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  <a:t>: Tutti gli strumenti AI per la produzione di contenuti: </a:t>
            </a:r>
            <a:r>
              <a:rPr lang="it-IT" sz="2400" b="1" dirty="0" err="1">
                <a:solidFill>
                  <a:srgbClr val="02F7C6"/>
                </a:solidFill>
                <a:ea typeface="+mn-lt"/>
                <a:cs typeface="+mn-lt"/>
              </a:rPr>
              <a:t>HappyScribe</a:t>
            </a:r>
            <a: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  <a:t>, </a:t>
            </a:r>
            <a:r>
              <a:rPr lang="it-IT" sz="2400" b="1" dirty="0" err="1">
                <a:solidFill>
                  <a:srgbClr val="02F7C6"/>
                </a:solidFill>
                <a:ea typeface="+mn-lt"/>
                <a:cs typeface="+mn-lt"/>
              </a:rPr>
              <a:t>Heygen</a:t>
            </a:r>
            <a: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  <a:t>, </a:t>
            </a:r>
            <a:r>
              <a:rPr lang="it-IT" sz="2400" b="1" dirty="0" err="1">
                <a:solidFill>
                  <a:srgbClr val="02F7C6"/>
                </a:solidFill>
                <a:ea typeface="+mn-lt"/>
                <a:cs typeface="+mn-lt"/>
              </a:rPr>
              <a:t>Synthesia</a:t>
            </a:r>
            <a: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  <a:t>, Tella, </a:t>
            </a:r>
            <a:r>
              <a:rPr lang="it-IT" sz="2400" b="1" dirty="0" err="1">
                <a:solidFill>
                  <a:srgbClr val="02F7C6"/>
                </a:solidFill>
                <a:ea typeface="+mn-lt"/>
                <a:cs typeface="+mn-lt"/>
              </a:rPr>
              <a:t>JoggAI</a:t>
            </a:r>
            <a:br>
              <a:rPr lang="it-IT" sz="2400" b="1" dirty="0">
                <a:solidFill>
                  <a:srgbClr val="02F7C6"/>
                </a:solidFill>
                <a:ea typeface="+mn-lt"/>
                <a:cs typeface="+mn-lt"/>
              </a:rPr>
            </a:br>
            <a:endParaRPr lang="it-IT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8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1F3C7-602E-CDFC-711C-15B322BC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D7A6080-BBB4-4FF9-54DA-9419D57CC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106B7F-6C58-1687-2630-341530683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BACF7AAE-A294-DDED-6354-74C912343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23F5738C-DB01-C8C9-2ED0-8035B6AF0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85C62E-B3BB-802C-99CE-F27534A1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9C4A674-406D-1E0B-6EE1-E454CC4F3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FEF9626-EBD6-E36F-8B17-E093E10C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0223847-8DF0-6705-25C6-FD1953D3C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5D79CD7-37B9-556B-5D99-FAA82EEC2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C6CCBD-F2C4-C77D-712C-4C7C3D37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5D8B1C-5DBA-3D7E-0044-B69015449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B1F3EB9-F5F3-7F94-022C-C32B542D8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26165E8C-2740-B7BE-BF85-CEE7D117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8A32ABC3-4160-CAB6-9464-BD883E39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03C7A3AA-A207-4270-BC61-AC5F8E04F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6681C8-42C2-A1E3-2F69-E94205B57557}"/>
              </a:ext>
            </a:extLst>
          </p:cNvPr>
          <p:cNvSpPr txBox="1"/>
          <p:nvPr/>
        </p:nvSpPr>
        <p:spPr>
          <a:xfrm>
            <a:off x="7228644" y="1689036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2F7C6"/>
                </a:solidFill>
              </a:rPr>
              <a:t>Assistente virtuale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Fornire tramite sistemi di AI dei facilitatori che affianchino il docente nella progettazione del corso e lo studente supportandolo nel suo iter 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56BAE9-7DBD-5567-CD77-18C59E030720}"/>
              </a:ext>
            </a:extLst>
          </p:cNvPr>
          <p:cNvSpPr txBox="1"/>
          <p:nvPr/>
        </p:nvSpPr>
        <p:spPr>
          <a:xfrm>
            <a:off x="4013831" y="2161787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2F7C6"/>
                </a:solidFill>
              </a:rPr>
              <a:t>Formazione personalizzata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l'AI nell'apprendimento può rapidamente adattarsi ai bisogni individuali e al ritmo di studio personale, indirizzando lo studente su percorsi specifici per lo sviluppo delle competenze in linea con i suoi progressi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A97E63E-B3DE-2845-CE51-C031CDF51147}"/>
              </a:ext>
            </a:extLst>
          </p:cNvPr>
          <p:cNvSpPr txBox="1"/>
          <p:nvPr/>
        </p:nvSpPr>
        <p:spPr>
          <a:xfrm>
            <a:off x="1219962" y="185605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2F7C6"/>
                </a:solidFill>
              </a:rPr>
              <a:t>Smart Content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Con l'aiuto dell'AI i contenuti testuali possono essere riprogettati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D6E6E16-A3A2-E498-DCD3-6872CC5D41C8}"/>
              </a:ext>
            </a:extLst>
          </p:cNvPr>
          <p:cNvSpPr txBox="1"/>
          <p:nvPr/>
        </p:nvSpPr>
        <p:spPr>
          <a:xfrm>
            <a:off x="1213860" y="3822450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2F7C6"/>
                </a:solidFill>
              </a:rPr>
              <a:t>Accumulo di dati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Ricorso all'AI come archivio da interrogare per ricavare informazioni utili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89B1E0-8475-9F26-7484-565D647E151B}"/>
              </a:ext>
            </a:extLst>
          </p:cNvPr>
          <p:cNvSpPr txBox="1"/>
          <p:nvPr/>
        </p:nvSpPr>
        <p:spPr>
          <a:xfrm>
            <a:off x="7228644" y="396863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2F7C6"/>
                </a:solidFill>
              </a:rPr>
              <a:t>Valutazione assistita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Supporta il docente nella fase di assesment e di verifica e controllo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036EC62F-89E1-4F78-8095-AA742F0304D4}"/>
              </a:ext>
            </a:extLst>
          </p:cNvPr>
          <p:cNvSpPr txBox="1">
            <a:spLocks/>
          </p:cNvSpPr>
          <p:nvPr/>
        </p:nvSpPr>
        <p:spPr>
          <a:xfrm>
            <a:off x="652336" y="356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Dimensioni</a:t>
            </a:r>
          </a:p>
        </p:txBody>
      </p:sp>
    </p:spTree>
    <p:extLst>
      <p:ext uri="{BB962C8B-B14F-4D97-AF65-F5344CB8AC3E}">
        <p14:creationId xmlns:p14="http://schemas.microsoft.com/office/powerpoint/2010/main" val="75177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554F8-E0E2-275E-9C27-DEEA5B4F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B2807316-2D3C-92F1-0DA9-50F96CA39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345B01-5AA0-9A21-F812-A4E09800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C5B66893-1EEB-FB77-CED9-DC64E85C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78570895-990F-6FB1-12D6-E46C53C2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5C0B8D-1474-18C3-2611-29E30CBF6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7108E9-7506-B380-040A-4D955265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127735-D437-D86F-391D-8A0404F4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47E1CA-E2CF-8740-D563-EC38B344C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A0DA40-A3CC-6DAE-9708-90EE648D1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1268783-F15A-86CC-DE50-76A4B5F7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58336F-9C7F-7DCC-616F-1CF78BAF6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7149CEC-D6AF-D6C7-2B3E-BAA8F0DE3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3E599C0C-6C2B-B709-FD67-C44AF1BA8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79D60CF8-62B5-12AD-A390-DE531650F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68B17A3A-2A5D-14E1-85A7-87B0A5FF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BA4BA44A-834E-B6A5-72D0-B808648411C5}"/>
              </a:ext>
            </a:extLst>
          </p:cNvPr>
          <p:cNvSpPr txBox="1">
            <a:spLocks/>
          </p:cNvSpPr>
          <p:nvPr/>
        </p:nvSpPr>
        <p:spPr>
          <a:xfrm>
            <a:off x="786046" y="4387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Nuove funzioni native in </a:t>
            </a:r>
            <a:r>
              <a:rPr lang="it-IT" dirty="0" err="1">
                <a:solidFill>
                  <a:schemeClr val="bg1"/>
                </a:solidFill>
              </a:rPr>
              <a:t>Moodle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749791-156F-7918-06C1-F527A2A05214}"/>
              </a:ext>
            </a:extLst>
          </p:cNvPr>
          <p:cNvSpPr txBox="1"/>
          <p:nvPr/>
        </p:nvSpPr>
        <p:spPr>
          <a:xfrm>
            <a:off x="1848567" y="2524126"/>
            <a:ext cx="9361793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>
                <a:solidFill>
                  <a:srgbClr val="02F7C6"/>
                </a:solidFill>
              </a:rPr>
              <a:t>Genera testo AI tramite prompt</a:t>
            </a:r>
            <a:br>
              <a:rPr lang="it-IT" sz="3600" b="1" dirty="0">
                <a:solidFill>
                  <a:srgbClr val="02F7C6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Applicabile all’interno di tutti i contesti in cui è possibile editare contenuti (pagina HTML, Forum </a:t>
            </a:r>
            <a:r>
              <a:rPr lang="it-IT" sz="3600" dirty="0" err="1">
                <a:solidFill>
                  <a:schemeClr val="bg1"/>
                </a:solidFill>
              </a:rPr>
              <a:t>ecc</a:t>
            </a:r>
            <a:r>
              <a:rPr lang="it-IT" sz="3600" dirty="0">
                <a:solidFill>
                  <a:schemeClr val="bg1"/>
                </a:solidFill>
              </a:rPr>
              <a:t>)</a:t>
            </a:r>
            <a:br>
              <a:rPr lang="it-IT" sz="3600" b="1" dirty="0">
                <a:solidFill>
                  <a:srgbClr val="02F7C6"/>
                </a:solidFill>
              </a:rPr>
            </a:br>
            <a:r>
              <a:rPr lang="it-IT" sz="3600" b="1" dirty="0">
                <a:solidFill>
                  <a:srgbClr val="02F7C6"/>
                </a:solidFill>
              </a:rPr>
              <a:t>Riassumi contenuti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r</a:t>
            </a:r>
            <a:r>
              <a:rPr lang="it-IT" sz="2400" dirty="0">
                <a:solidFill>
                  <a:schemeClr val="bg1"/>
                </a:solidFill>
              </a:rPr>
              <a:t>elativi alle attività </a:t>
            </a:r>
            <a:r>
              <a:rPr lang="it-IT" sz="2400" dirty="0" err="1">
                <a:solidFill>
                  <a:schemeClr val="bg1"/>
                </a:solidFill>
              </a:rPr>
              <a:t>Moodle</a:t>
            </a:r>
            <a:r>
              <a:rPr lang="it-IT" sz="2400" dirty="0">
                <a:solidFill>
                  <a:schemeClr val="bg1"/>
                </a:solidFill>
              </a:rPr>
              <a:t> (Forum, compito, feedback, lezione, </a:t>
            </a:r>
            <a:r>
              <a:rPr lang="it-IT" sz="2400" dirty="0" err="1">
                <a:solidFill>
                  <a:schemeClr val="bg1"/>
                </a:solidFill>
              </a:rPr>
              <a:t>ecc</a:t>
            </a:r>
            <a:r>
              <a:rPr lang="it-IT" sz="2400" dirty="0">
                <a:solidFill>
                  <a:schemeClr val="bg1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2505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F69D6-B427-140E-8C43-D7D37690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E8D5258F-954E-CCA0-C2D0-1CA565738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DBBDC4-ED1E-6791-8DCC-16798A478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AEF9090C-EEF1-5FAA-1626-2870ECDE9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5C194196-A767-8A58-7F3D-96B580AFA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B3410A-D73D-2F16-D582-4AD0C64D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40E159-69C7-F1FC-F11B-F65FD1366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365C6D-B2A9-3DE5-A392-771ADF56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550B88-A380-8BA3-D7F6-FAF42073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1A453AB-4B55-DF8B-65AB-964E38EF1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2C9156-ABEC-3DD8-A723-4CB0F2727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71C680-35FD-63A7-E667-AFD672B64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D9368C-D9E8-7734-D13B-BAE3A498A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D00C0158-76AC-645E-C952-B5A53EA98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1C478075-B1A7-2C49-52CF-325D6872E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D14A5DB8-825F-F637-4F92-1B34F9DFA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E126B724-EEB1-3C9B-954D-1876601242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Moodle</a:t>
            </a:r>
            <a:r>
              <a:rPr lang="it-IT" dirty="0">
                <a:solidFill>
                  <a:schemeClr val="bg1"/>
                </a:solidFill>
              </a:rPr>
              <a:t> PLUGIN (1)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6AD54C-184F-512C-099C-039DB700F1F1}"/>
              </a:ext>
            </a:extLst>
          </p:cNvPr>
          <p:cNvSpPr txBox="1"/>
          <p:nvPr/>
        </p:nvSpPr>
        <p:spPr>
          <a:xfrm>
            <a:off x="1640749" y="2053071"/>
            <a:ext cx="8918448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3600" b="1" dirty="0">
                <a:solidFill>
                  <a:srgbClr val="02F7C6"/>
                </a:solidFill>
              </a:rPr>
              <a:t>AI Text to </a:t>
            </a:r>
            <a:r>
              <a:rPr lang="it-IT" sz="3600" b="1" dirty="0" err="1">
                <a:solidFill>
                  <a:srgbClr val="02F7C6"/>
                </a:solidFill>
              </a:rPr>
              <a:t>Questions</a:t>
            </a:r>
            <a:r>
              <a:rPr lang="it-IT" sz="3600" b="1" dirty="0">
                <a:solidFill>
                  <a:srgbClr val="02F7C6"/>
                </a:solidFill>
              </a:rPr>
              <a:t> Generator</a:t>
            </a:r>
            <a:r>
              <a:rPr lang="it-IT" sz="3600" dirty="0">
                <a:solidFill>
                  <a:srgbClr val="02F7C6"/>
                </a:solidFill>
              </a:rPr>
              <a:t> </a:t>
            </a:r>
            <a:br>
              <a:rPr lang="it-IT" sz="2400" dirty="0">
                <a:solidFill>
                  <a:srgbClr val="1D2125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Genera domande a scelte multiple semplici e le inserisce direttamente nel </a:t>
            </a:r>
            <a:r>
              <a:rPr lang="it-IT" sz="2400" dirty="0" err="1">
                <a:solidFill>
                  <a:schemeClr val="bg1"/>
                </a:solidFill>
              </a:rPr>
              <a:t>question</a:t>
            </a:r>
            <a:r>
              <a:rPr lang="it-IT" sz="2400" dirty="0">
                <a:solidFill>
                  <a:schemeClr val="bg1"/>
                </a:solidFill>
              </a:rPr>
              <a:t> bank (limitato)</a:t>
            </a:r>
          </a:p>
          <a:p>
            <a:endParaRPr lang="it-IT" sz="2400" dirty="0">
              <a:solidFill>
                <a:srgbClr val="1D2125"/>
              </a:solidFill>
            </a:endParaRPr>
          </a:p>
          <a:p>
            <a:endParaRPr lang="it-IT" sz="2400" dirty="0">
              <a:solidFill>
                <a:srgbClr val="1D2125"/>
              </a:solidFill>
            </a:endParaRPr>
          </a:p>
          <a:p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F69D6-B427-140E-8C43-D7D37690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E8D5258F-954E-CCA0-C2D0-1CA565738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DBBDC4-ED1E-6791-8DCC-16798A478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AEF9090C-EEF1-5FAA-1626-2870ECDE9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5C194196-A767-8A58-7F3D-96B580AFA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B3410A-D73D-2F16-D582-4AD0C64D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40E159-69C7-F1FC-F11B-F65FD1366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365C6D-B2A9-3DE5-A392-771ADF56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550B88-A380-8BA3-D7F6-FAF42073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1A453AB-4B55-DF8B-65AB-964E38EF1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2C9156-ABEC-3DD8-A723-4CB0F2727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71C680-35FD-63A7-E667-AFD672B64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D9368C-D9E8-7734-D13B-BAE3A498A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D00C0158-76AC-645E-C952-B5A53EA98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1C478075-B1A7-2C49-52CF-325D6872E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D14A5DB8-825F-F637-4F92-1B34F9DFA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E126B724-EEB1-3C9B-954D-1876601242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Moodle</a:t>
            </a:r>
            <a:r>
              <a:rPr lang="it-IT" dirty="0">
                <a:solidFill>
                  <a:schemeClr val="bg1"/>
                </a:solidFill>
              </a:rPr>
              <a:t> PLUGIN (2)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6AD54C-184F-512C-099C-039DB700F1F1}"/>
              </a:ext>
            </a:extLst>
          </p:cNvPr>
          <p:cNvSpPr txBox="1"/>
          <p:nvPr/>
        </p:nvSpPr>
        <p:spPr>
          <a:xfrm>
            <a:off x="860361" y="2121976"/>
            <a:ext cx="4327460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400" dirty="0">
              <a:solidFill>
                <a:srgbClr val="1D212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3600" b="1" dirty="0" err="1">
                <a:solidFill>
                  <a:srgbClr val="02F7C6"/>
                </a:solidFill>
              </a:rPr>
              <a:t>Wooclap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Da una risorsa in input ad attività </a:t>
            </a:r>
            <a:r>
              <a:rPr lang="it-IT" sz="2400" dirty="0" err="1">
                <a:solidFill>
                  <a:schemeClr val="bg1"/>
                </a:solidFill>
              </a:rPr>
              <a:t>Wooclap</a:t>
            </a:r>
            <a:endParaRPr lang="it-IT" sz="24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it-IT" sz="2400" dirty="0">
              <a:solidFill>
                <a:srgbClr val="1D2125"/>
              </a:solidFill>
            </a:endParaRPr>
          </a:p>
          <a:p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327C26C-2E1F-4F71-BEC1-A195DCEC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26" y="1845634"/>
            <a:ext cx="4904071" cy="41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A5A20-DBD1-F395-6ACF-F377FEFB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59ECD292-3978-558D-1F16-7358DFF4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BDB3DA-412E-7336-F7E4-5F301523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7AD62E1D-B0E5-EC76-363F-388F02E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CFC74672-EE6F-A105-8F7B-87BDF980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B27EDC-7D6E-51A3-EC7E-D7B71D342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124497-3CCA-EF36-E34C-018F85BB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661200-C433-7F64-9671-22CA73AC4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CA1B56B-1402-E24D-3AD0-14593EB48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0CFA49-C1DD-5868-C55D-0A1496BE7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1200470-5298-D2B7-23FB-C57D77BF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81B40C-6D47-EC32-D101-4C687BB92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B918E66-B3E6-8EA7-4792-BD630DD85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2BF40900-4983-A588-A2D5-1B015FFA1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AD067B99-DABC-D87A-5B7C-9C758AF1B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DB85D552-7C89-71E4-CE7C-1A5594110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02A73CE3-5480-FCB5-3F64-9B758209EE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Moodle</a:t>
            </a:r>
            <a:r>
              <a:rPr lang="it-IT" dirty="0">
                <a:solidFill>
                  <a:schemeClr val="bg1"/>
                </a:solidFill>
              </a:rPr>
              <a:t> PLUGIN (3)</a:t>
            </a:r>
            <a:r>
              <a:rPr lang="it-IT" dirty="0"/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BF00EB-137F-4EEA-00D3-610422048892}"/>
              </a:ext>
            </a:extLst>
          </p:cNvPr>
          <p:cNvSpPr txBox="1"/>
          <p:nvPr/>
        </p:nvSpPr>
        <p:spPr>
          <a:xfrm>
            <a:off x="1848567" y="2524126"/>
            <a:ext cx="936179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rgbClr val="02F7C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Nolej.io</a:t>
            </a:r>
            <a:r>
              <a:rPr lang="it-IT" sz="3600" b="1" dirty="0">
                <a:solidFill>
                  <a:srgbClr val="02F7C6"/>
                </a:solidFill>
              </a:rPr>
              <a:t>  </a:t>
            </a:r>
            <a:endParaRPr lang="it-IT" dirty="0">
              <a:solidFill>
                <a:srgbClr val="02F7C6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Generazione di contenuti interattivi (H5P e </a:t>
            </a:r>
            <a:r>
              <a:rPr lang="it-IT" sz="2400" dirty="0" err="1">
                <a:solidFill>
                  <a:schemeClr val="bg1"/>
                </a:solidFill>
              </a:rPr>
              <a:t>Scorm</a:t>
            </a:r>
            <a:r>
              <a:rPr lang="it-IT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it-IT" sz="3600" b="1" dirty="0" err="1">
                <a:solidFill>
                  <a:srgbClr val="02F7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Mebis</a:t>
            </a:r>
            <a:endParaRPr lang="it-IT" sz="3600" b="1" dirty="0">
              <a:solidFill>
                <a:srgbClr val="02F7C6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Virtual </a:t>
            </a:r>
            <a:r>
              <a:rPr lang="it-IT" sz="2400" dirty="0" err="1">
                <a:solidFill>
                  <a:schemeClr val="bg1"/>
                </a:solidFill>
              </a:rPr>
              <a:t>assistant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Plugin per Editor di </a:t>
            </a:r>
            <a:r>
              <a:rPr lang="it-IT" sz="2400" dirty="0" err="1">
                <a:solidFill>
                  <a:schemeClr val="bg1"/>
                </a:solidFill>
              </a:rPr>
              <a:t>Moodle</a:t>
            </a:r>
            <a:r>
              <a:rPr lang="it-IT" sz="2400" dirty="0">
                <a:solidFill>
                  <a:schemeClr val="bg1"/>
                </a:solidFill>
              </a:rPr>
              <a:t> con funzioni: </a:t>
            </a:r>
            <a:r>
              <a:rPr lang="it-IT" sz="2400" dirty="0" err="1">
                <a:solidFill>
                  <a:schemeClr val="bg1"/>
                </a:solidFill>
              </a:rPr>
              <a:t>summarize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  <a:r>
              <a:rPr lang="it-IT" sz="2400" dirty="0" err="1">
                <a:solidFill>
                  <a:schemeClr val="bg1"/>
                </a:solidFill>
              </a:rPr>
              <a:t>translate</a:t>
            </a:r>
            <a:r>
              <a:rPr lang="it-IT" sz="2400" dirty="0">
                <a:solidFill>
                  <a:schemeClr val="bg1"/>
                </a:solidFill>
              </a:rPr>
              <a:t>, audio, ed altre</a:t>
            </a:r>
          </a:p>
          <a:p>
            <a:endParaRPr lang="it-IT" sz="2400" dirty="0">
              <a:solidFill>
                <a:srgbClr val="1D2125"/>
              </a:solidFill>
            </a:endParaRPr>
          </a:p>
          <a:p>
            <a:endParaRPr lang="it-IT" sz="2400" dirty="0">
              <a:solidFill>
                <a:srgbClr val="1D2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308C1-9C88-E64F-6833-A14B63D3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C286050-C90A-D553-6073-E0931AC0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466168-29C2-1A9D-BF9A-993501B0D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ED85BDB9-0ACB-7D95-BC1B-111D3A4F8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68DF7144-76A6-C823-5504-12150471B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850A71-85C4-0CB3-5ECF-31BBF55A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FEB0DC2-EB18-6C16-DD5A-4A1FC47F0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C54F40-C954-FDA6-4522-546125262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90F227-817B-8C04-2A43-43E522449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E0099E-5B44-B8F2-4D3E-2400BFA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511550A-8327-A58A-56F8-4CF04791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D366C9-D2E3-17A1-1824-4B0A92ECC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124927-A955-5B90-66EB-0C9890CF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62B2AA1A-4207-75C4-0564-B0070575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53D96E01-2BE5-F974-2B46-494A4A836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CBD32994-D3C7-E82B-A7C5-D92014788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89C3D16A-C072-B9B4-ADA0-478E778887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SYNTHESIA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2D8ACE-5C3E-ED3B-04A0-1F9872E9B104}"/>
              </a:ext>
            </a:extLst>
          </p:cNvPr>
          <p:cNvSpPr txBox="1"/>
          <p:nvPr/>
        </p:nvSpPr>
        <p:spPr>
          <a:xfrm>
            <a:off x="1848567" y="2524126"/>
            <a:ext cx="936179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 err="1">
                <a:solidFill>
                  <a:srgbClr val="02F7C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synthesia.io</a:t>
            </a:r>
            <a:r>
              <a:rPr lang="it-IT" sz="3600" b="1" dirty="0">
                <a:solidFill>
                  <a:srgbClr val="02F7C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  <a:ea typeface="+mn-lt"/>
                <a:cs typeface="+mn-lt"/>
              </a:rPr>
              <a:t>Crea video di qualità da studio con avatar AI (anche personale) e voice-over in oltre 140 lingue. È facile come creare una presentazione.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1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D1FDA-2F68-0208-82C8-A05BBBC78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B4E6B24A-A0F9-5AB7-2221-E64E29307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627424-7D48-D28A-A7B1-CA968DFE9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DD4417B7-283D-BB37-70A7-61B60094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3245787A-191B-25A1-C6FF-2C107B15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949FB9-1A3D-D3CA-56B4-8099E98D2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8A0FAEB-A7EF-124D-7646-2CB6A04F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A26B76-A8E2-C81F-5247-A4C2A0EC7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04BC7B-4C91-F10D-3444-343048250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902D8DC-8FE8-B969-DA36-A9E81CDF1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5896B07-570C-6D74-0E97-88D45B4D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E46835-C0F0-12F3-956C-9C7A4E705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3BF11E-F61E-AF54-1580-6463DC9A6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5EDFC702-8134-1B35-A866-22C6C69CC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BBA285ED-8A1F-8C12-37E8-C273C46AE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886C2F96-11DA-47D6-D1C0-847EC53C9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7E03FD9E-B304-8CE4-4442-42437BC91F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NOTEBOOKLM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815A22-E989-84CC-534F-DF7554581C56}"/>
              </a:ext>
            </a:extLst>
          </p:cNvPr>
          <p:cNvSpPr txBox="1"/>
          <p:nvPr/>
        </p:nvSpPr>
        <p:spPr>
          <a:xfrm>
            <a:off x="1419076" y="1872962"/>
            <a:ext cx="9361793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 err="1">
                <a:solidFill>
                  <a:srgbClr val="02F7C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notebooklm.google</a:t>
            </a:r>
            <a:r>
              <a:rPr lang="it-IT" sz="3600" b="1" dirty="0">
                <a:solidFill>
                  <a:srgbClr val="02F7C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it-IT" sz="2000" dirty="0">
              <a:solidFill>
                <a:srgbClr val="02F7C6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Carica</a:t>
            </a:r>
            <a:r>
              <a:rPr lang="it-IT" sz="2000" dirty="0">
                <a:solidFill>
                  <a:schemeClr val="bg1"/>
                </a:solidFill>
                <a:ea typeface="+mn-lt"/>
                <a:cs typeface="+mn-lt"/>
              </a:rPr>
              <a:t> le tue fonti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1400" dirty="0">
                <a:solidFill>
                  <a:schemeClr val="bg1"/>
                </a:solidFill>
                <a:ea typeface="+mn-lt"/>
                <a:cs typeface="+mn-lt"/>
              </a:rPr>
              <a:t>Carica PDF, siti web, video di YouTube, file audio, Documenti o Presentazioni Google. </a:t>
            </a:r>
            <a:r>
              <a:rPr lang="it-IT" sz="1400" dirty="0" err="1">
                <a:solidFill>
                  <a:schemeClr val="bg1"/>
                </a:solidFill>
                <a:ea typeface="+mn-lt"/>
                <a:cs typeface="+mn-lt"/>
              </a:rPr>
              <a:t>NotebookLM</a:t>
            </a:r>
            <a:r>
              <a:rPr lang="it-IT" sz="1400" dirty="0">
                <a:solidFill>
                  <a:schemeClr val="bg1"/>
                </a:solidFill>
                <a:ea typeface="+mn-lt"/>
                <a:cs typeface="+mn-lt"/>
              </a:rPr>
              <a:t> li riassumerà e troverà connessioni interessanti tra gli argomenti, il tutto grazie alle funzionalità di comprensione multimodale di Gemini 2.0.</a:t>
            </a:r>
          </a:p>
          <a:p>
            <a:endParaRPr lang="it-IT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bg1"/>
                </a:solidFill>
                <a:ea typeface="+mn-lt"/>
                <a:cs typeface="+mn-lt"/>
              </a:rPr>
              <a:t>Predispone un contesto di apprendimento composto da RISORSE e ATTIVITA’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1400" dirty="0" err="1">
                <a:solidFill>
                  <a:schemeClr val="bg1"/>
                </a:solidFill>
                <a:ea typeface="+mn-lt"/>
                <a:cs typeface="+mn-lt"/>
              </a:rPr>
              <a:t>Recap</a:t>
            </a:r>
            <a:r>
              <a:rPr lang="it-IT" sz="1400" dirty="0">
                <a:solidFill>
                  <a:schemeClr val="bg1"/>
                </a:solidFill>
                <a:ea typeface="+mn-lt"/>
                <a:cs typeface="+mn-lt"/>
              </a:rPr>
              <a:t>, Podcast, guida allo studio con domande (aperte, saggio, risposta multiple, mappa concettuale)</a:t>
            </a:r>
            <a:endParaRPr lang="it-IT" sz="1400" dirty="0">
              <a:solidFill>
                <a:srgbClr val="726F6F"/>
              </a:solidFill>
            </a:endParaRP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4236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98078-A89E-1BE6-753C-AB2C56B4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003C4D4A-E04C-EE67-0FDC-FC48B38F4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0001DB-A31D-FAFE-A303-6D6CC93B2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5" name="Color Cover">
              <a:extLst>
                <a:ext uri="{FF2B5EF4-FFF2-40B4-BE49-F238E27FC236}">
                  <a16:creationId xmlns:a16="http://schemas.microsoft.com/office/drawing/2014/main" id="{AD006043-82B0-2671-DD58-7A5E3D9C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lor Cover">
              <a:extLst>
                <a:ext uri="{FF2B5EF4-FFF2-40B4-BE49-F238E27FC236}">
                  <a16:creationId xmlns:a16="http://schemas.microsoft.com/office/drawing/2014/main" id="{AB780551-7E72-5FEA-5C1D-9AFF158A4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38D982-FBF0-63B4-E53E-63D721C7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6811F42-BEAC-C1ED-4761-4F02CB63B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0F589E0-2951-70B6-69F9-A9BD0F145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27DB7E-D2F6-A6C1-4778-D91E492F5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BA29F49-6791-C81C-90A5-1ADE28034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EC88B6-3895-DCC8-6269-87F4486B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E91596-4513-7969-3A7C-D246E5118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1A8BF2-AEE1-DF50-692E-BE59498ED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533C288F-631D-740F-8387-BC2B66E9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" name="Color">
              <a:extLst>
                <a:ext uri="{FF2B5EF4-FFF2-40B4-BE49-F238E27FC236}">
                  <a16:creationId xmlns:a16="http://schemas.microsoft.com/office/drawing/2014/main" id="{090772F7-B122-BEEB-9940-4EC85DC5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lor">
              <a:extLst>
                <a:ext uri="{FF2B5EF4-FFF2-40B4-BE49-F238E27FC236}">
                  <a16:creationId xmlns:a16="http://schemas.microsoft.com/office/drawing/2014/main" id="{E3DE5CF0-0DB3-C06D-2C31-AFD3ABD4E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6FECD75D-382B-B262-8758-4EF31A924B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Progetti rilevanti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8A478F-55F8-C36B-EE73-7F96B011CBF4}"/>
              </a:ext>
            </a:extLst>
          </p:cNvPr>
          <p:cNvSpPr txBox="1"/>
          <p:nvPr/>
        </p:nvSpPr>
        <p:spPr>
          <a:xfrm>
            <a:off x="1863253" y="2173052"/>
            <a:ext cx="40555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02F7C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WITH AI</a:t>
            </a:r>
            <a:endParaRPr lang="it-IT" sz="1400" dirty="0">
              <a:solidFill>
                <a:schemeClr val="bg1"/>
              </a:solidFill>
              <a:latin typeface="Aptos Display"/>
            </a:endParaRPr>
          </a:p>
        </p:txBody>
      </p:sp>
      <p:pic>
        <p:nvPicPr>
          <p:cNvPr id="6" name="Immagine 5" descr="Immagine che contiene testo, schermata, Rettangolo, quadrat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8ACA3FA-4464-4DAA-8DCA-C240BDAB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55" y="2733252"/>
            <a:ext cx="5250596" cy="26625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30EE7F-3E94-0BBC-299E-8E72F52B4F0D}"/>
              </a:ext>
            </a:extLst>
          </p:cNvPr>
          <p:cNvSpPr txBox="1"/>
          <p:nvPr/>
        </p:nvSpPr>
        <p:spPr>
          <a:xfrm>
            <a:off x="7605961" y="2173051"/>
            <a:ext cx="30856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02F7C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EDUAIDE.AI</a:t>
            </a:r>
            <a:endParaRPr lang="it-IT" sz="2400" b="1" dirty="0">
              <a:solidFill>
                <a:srgbClr val="02F7C6"/>
              </a:solidFill>
            </a:endParaRPr>
          </a:p>
        </p:txBody>
      </p:sp>
      <p:pic>
        <p:nvPicPr>
          <p:cNvPr id="9" name="Immagine 8" descr="Immagine che contiene testo, Viso umano, schermata, person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2EC77DF-7C4E-3FC7-C032-C057590A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061" y="2736273"/>
            <a:ext cx="5398078" cy="34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5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16791F0C32CD4986DD5471D69A125C" ma:contentTypeVersion="11" ma:contentTypeDescription="Creare un nuovo documento." ma:contentTypeScope="" ma:versionID="8898764ae20f1e965db7c25060c21397">
  <xsd:schema xmlns:xsd="http://www.w3.org/2001/XMLSchema" xmlns:xs="http://www.w3.org/2001/XMLSchema" xmlns:p="http://schemas.microsoft.com/office/2006/metadata/properties" xmlns:ns2="abaebe59-9db7-4fe2-898b-fa2957e8fc1b" xmlns:ns3="7e1218ad-bf98-4953-87ea-4957d7f3d558" targetNamespace="http://schemas.microsoft.com/office/2006/metadata/properties" ma:root="true" ma:fieldsID="5b277a8679d39be47046654e90e2e420" ns2:_="" ns3:_="">
    <xsd:import namespace="abaebe59-9db7-4fe2-898b-fa2957e8fc1b"/>
    <xsd:import namespace="7e1218ad-bf98-4953-87ea-4957d7f3d5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ebe59-9db7-4fe2-898b-fa2957e8f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deaba446-670d-4910-9889-4457375d1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218ad-bf98-4953-87ea-4957d7f3d5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22ca38-174d-4732-9f8f-bef030ec5846}" ma:internalName="TaxCatchAll" ma:showField="CatchAllData" ma:web="7e1218ad-bf98-4953-87ea-4957d7f3d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aebe59-9db7-4fe2-898b-fa2957e8fc1b">
      <Terms xmlns="http://schemas.microsoft.com/office/infopath/2007/PartnerControls"/>
    </lcf76f155ced4ddcb4097134ff3c332f>
    <TaxCatchAll xmlns="7e1218ad-bf98-4953-87ea-4957d7f3d558" xsi:nil="true"/>
  </documentManagement>
</p:properties>
</file>

<file path=customXml/itemProps1.xml><?xml version="1.0" encoding="utf-8"?>
<ds:datastoreItem xmlns:ds="http://schemas.openxmlformats.org/officeDocument/2006/customXml" ds:itemID="{D18B4FD8-4296-4CC6-9733-20A1A86981E8}">
  <ds:schemaRefs>
    <ds:schemaRef ds:uri="7e1218ad-bf98-4953-87ea-4957d7f3d558"/>
    <ds:schemaRef ds:uri="abaebe59-9db7-4fe2-898b-fa2957e8fc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7B27BC-615E-4A9D-8782-C77953EB4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1DCCA-CE8A-4E09-94E6-B3A2AEA2504B}">
  <ds:schemaRefs>
    <ds:schemaRef ds:uri="7e1218ad-bf98-4953-87ea-4957d7f3d558"/>
    <ds:schemaRef ds:uri="abaebe59-9db7-4fe2-898b-fa2957e8fc1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508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Strumenti di AI nell'educazione all'apprendimento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Strumenti di AI nell'educazione all'apprendimento</dc:title>
  <dc:creator/>
  <cp:lastModifiedBy>Olga Lucia Forlani</cp:lastModifiedBy>
  <cp:revision>93</cp:revision>
  <dcterms:created xsi:type="dcterms:W3CDTF">2025-03-31T11:09:51Z</dcterms:created>
  <dcterms:modified xsi:type="dcterms:W3CDTF">2025-09-15T11:06:39Z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0x010100BD16791F0C32CD4986DD5471D69A125C</vt:lpwstr>
  </property>
  <property fmtid="{D5CDD505-2E9C-101B-9397-08002B2CF9AE}" pid="3" name="MediaServiceImageTags">
    <vt:lpwstr/>
  </property>
</Properties>
</file>