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4" r:id="rId1"/>
  </p:sldMasterIdLst>
  <p:notesMasterIdLst>
    <p:notesMasterId r:id="rId12"/>
  </p:notesMasterIdLst>
  <p:handoutMasterIdLst>
    <p:handoutMasterId r:id="rId13"/>
  </p:handoutMasterIdLst>
  <p:sldIdLst>
    <p:sldId id="256" r:id="rId2"/>
    <p:sldId id="306" r:id="rId3"/>
    <p:sldId id="307" r:id="rId4"/>
    <p:sldId id="308" r:id="rId5"/>
    <p:sldId id="309" r:id="rId6"/>
    <p:sldId id="310" r:id="rId7"/>
    <p:sldId id="311" r:id="rId8"/>
    <p:sldId id="312" r:id="rId9"/>
    <p:sldId id="314" r:id="rId10"/>
    <p:sldId id="278" r:id="rId11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berta Silva" initials="R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D2D7"/>
    <a:srgbClr val="FFB66B"/>
    <a:srgbClr val="FF9300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Stile chiaro 3 - Color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Stile chiaro 1 - Color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Stile chiaro 2 - Color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CAF9ED-07DC-4A11-8D7F-57B35C25682E}" styleName="Stile medio 1 - Color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87" autoAdjust="0"/>
    <p:restoredTop sz="92045" autoAdjust="0"/>
  </p:normalViewPr>
  <p:slideViewPr>
    <p:cSldViewPr snapToGrid="0">
      <p:cViewPr varScale="1">
        <p:scale>
          <a:sx n="64" d="100"/>
          <a:sy n="64" d="100"/>
        </p:scale>
        <p:origin x="126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97AC33-4A56-7346-9CE3-3C7A66B06B26}" type="doc">
      <dgm:prSet loTypeId="urn:microsoft.com/office/officeart/2005/8/layout/pList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DC24E52E-D8FC-574B-8FB8-3AE86A1F7D09}">
      <dgm:prSet phldrT="[Testo]"/>
      <dgm:spPr/>
      <dgm:t>
        <a:bodyPr/>
        <a:lstStyle/>
        <a:p>
          <a:r>
            <a:rPr lang="it-IT" dirty="0"/>
            <a:t>Promuovere l’English Medium </a:t>
          </a:r>
          <a:r>
            <a:rPr lang="it-IT" dirty="0" err="1"/>
            <a:t>Instruction</a:t>
          </a:r>
          <a:endParaRPr lang="it-IT" dirty="0"/>
        </a:p>
        <a:p>
          <a:endParaRPr lang="it-IT" dirty="0"/>
        </a:p>
        <a:p>
          <a:r>
            <a:rPr lang="it-IT" dirty="0"/>
            <a:t>Divulgazione scientifica</a:t>
          </a:r>
        </a:p>
      </dgm:t>
    </dgm:pt>
    <dgm:pt modelId="{AB8CBEF8-A380-D448-B329-0B9C432EC1B3}" type="parTrans" cxnId="{3B801011-2D11-EA40-B2D5-B37720B5BD83}">
      <dgm:prSet/>
      <dgm:spPr/>
      <dgm:t>
        <a:bodyPr/>
        <a:lstStyle/>
        <a:p>
          <a:endParaRPr lang="it-IT"/>
        </a:p>
      </dgm:t>
    </dgm:pt>
    <dgm:pt modelId="{A9E97131-AF2E-0B41-AE5C-43F703AE2B81}" type="sibTrans" cxnId="{3B801011-2D11-EA40-B2D5-B37720B5BD83}">
      <dgm:prSet/>
      <dgm:spPr/>
      <dgm:t>
        <a:bodyPr/>
        <a:lstStyle/>
        <a:p>
          <a:endParaRPr lang="it-IT"/>
        </a:p>
      </dgm:t>
    </dgm:pt>
    <dgm:pt modelId="{E7D467DE-BDCC-0441-85DE-8A4D3F4B5A5E}">
      <dgm:prSet phldrT="[Testo]"/>
      <dgm:spPr/>
      <dgm:t>
        <a:bodyPr/>
        <a:lstStyle/>
        <a:p>
          <a:endParaRPr lang="it-IT" dirty="0"/>
        </a:p>
        <a:p>
          <a:r>
            <a:rPr lang="it-IT" dirty="0"/>
            <a:t>Progettazione didattica online e/o blended learning</a:t>
          </a:r>
        </a:p>
      </dgm:t>
    </dgm:pt>
    <dgm:pt modelId="{E89BDD86-0BD0-9E40-813A-0E4DBB457DE7}" type="parTrans" cxnId="{70D2E83C-985B-644C-B17B-BD9E6B7C97B8}">
      <dgm:prSet/>
      <dgm:spPr/>
      <dgm:t>
        <a:bodyPr/>
        <a:lstStyle/>
        <a:p>
          <a:endParaRPr lang="it-IT"/>
        </a:p>
      </dgm:t>
    </dgm:pt>
    <dgm:pt modelId="{90F37091-5D2A-D747-9181-860BAF5EFB16}" type="sibTrans" cxnId="{70D2E83C-985B-644C-B17B-BD9E6B7C97B8}">
      <dgm:prSet/>
      <dgm:spPr/>
      <dgm:t>
        <a:bodyPr/>
        <a:lstStyle/>
        <a:p>
          <a:endParaRPr lang="it-IT"/>
        </a:p>
      </dgm:t>
    </dgm:pt>
    <dgm:pt modelId="{D7C505CC-C904-3B42-9AA5-C3ED20A5F94E}">
      <dgm:prSet phldrT="[Testo]"/>
      <dgm:spPr/>
      <dgm:t>
        <a:bodyPr/>
        <a:lstStyle/>
        <a:p>
          <a:r>
            <a:rPr lang="it-IT" dirty="0"/>
            <a:t>Didattica cooperativa/lavoro in gruppo</a:t>
          </a:r>
        </a:p>
        <a:p>
          <a:endParaRPr lang="it-IT" dirty="0"/>
        </a:p>
        <a:p>
          <a:r>
            <a:rPr lang="it-IT" dirty="0"/>
            <a:t>Come promuovere attività laboratoriali in ambito filosofico</a:t>
          </a:r>
        </a:p>
      </dgm:t>
    </dgm:pt>
    <dgm:pt modelId="{72F53E29-0252-3C49-A7E2-5DAA8F158B08}" type="parTrans" cxnId="{E63B8AB4-292E-EC47-9AD4-A4AFA336015D}">
      <dgm:prSet/>
      <dgm:spPr/>
      <dgm:t>
        <a:bodyPr/>
        <a:lstStyle/>
        <a:p>
          <a:endParaRPr lang="it-IT"/>
        </a:p>
      </dgm:t>
    </dgm:pt>
    <dgm:pt modelId="{FFF38182-D9EC-3349-901A-B4CE8681FEBB}" type="sibTrans" cxnId="{E63B8AB4-292E-EC47-9AD4-A4AFA336015D}">
      <dgm:prSet/>
      <dgm:spPr/>
      <dgm:t>
        <a:bodyPr/>
        <a:lstStyle/>
        <a:p>
          <a:endParaRPr lang="it-IT"/>
        </a:p>
      </dgm:t>
    </dgm:pt>
    <dgm:pt modelId="{0C332184-3340-B545-9F16-93ED5375FDF5}" type="pres">
      <dgm:prSet presAssocID="{1E97AC33-4A56-7346-9CE3-3C7A66B06B26}" presName="Name0" presStyleCnt="0">
        <dgm:presLayoutVars>
          <dgm:dir/>
          <dgm:resizeHandles val="exact"/>
        </dgm:presLayoutVars>
      </dgm:prSet>
      <dgm:spPr/>
    </dgm:pt>
    <dgm:pt modelId="{89524EC1-68A1-9D46-94F5-1250005B7DA4}" type="pres">
      <dgm:prSet presAssocID="{1E97AC33-4A56-7346-9CE3-3C7A66B06B26}" presName="bkgdShp" presStyleLbl="alignAccFollowNode1" presStyleIdx="0" presStyleCnt="1"/>
      <dgm:spPr/>
    </dgm:pt>
    <dgm:pt modelId="{041E1C46-53BD-BF4C-B61A-8D7C54FDD2C0}" type="pres">
      <dgm:prSet presAssocID="{1E97AC33-4A56-7346-9CE3-3C7A66B06B26}" presName="linComp" presStyleCnt="0"/>
      <dgm:spPr/>
    </dgm:pt>
    <dgm:pt modelId="{BDC94C8C-C1A4-8845-B90E-4C9D3BED566D}" type="pres">
      <dgm:prSet presAssocID="{DC24E52E-D8FC-574B-8FB8-3AE86A1F7D09}" presName="compNode" presStyleCnt="0"/>
      <dgm:spPr/>
    </dgm:pt>
    <dgm:pt modelId="{9692EE2E-E599-2246-9CEF-871E82441751}" type="pres">
      <dgm:prSet presAssocID="{DC24E52E-D8FC-574B-8FB8-3AE86A1F7D09}" presName="node" presStyleLbl="node1" presStyleIdx="0" presStyleCnt="3">
        <dgm:presLayoutVars>
          <dgm:bulletEnabled val="1"/>
        </dgm:presLayoutVars>
      </dgm:prSet>
      <dgm:spPr/>
    </dgm:pt>
    <dgm:pt modelId="{BD0B0B6E-EBE6-4943-A5CF-1ACCF5164A25}" type="pres">
      <dgm:prSet presAssocID="{DC24E52E-D8FC-574B-8FB8-3AE86A1F7D09}" presName="invisiNode" presStyleLbl="node1" presStyleIdx="0" presStyleCnt="3"/>
      <dgm:spPr/>
    </dgm:pt>
    <dgm:pt modelId="{94521ACD-3861-A24D-BE52-5F9DB0F78EE8}" type="pres">
      <dgm:prSet presAssocID="{DC24E52E-D8FC-574B-8FB8-3AE86A1F7D09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7000" b="-27000"/>
          </a:stretch>
        </a:blipFill>
      </dgm:spPr>
    </dgm:pt>
    <dgm:pt modelId="{1397F42C-DA9C-E248-BC11-557A6F14EAB2}" type="pres">
      <dgm:prSet presAssocID="{A9E97131-AF2E-0B41-AE5C-43F703AE2B81}" presName="sibTrans" presStyleLbl="sibTrans2D1" presStyleIdx="0" presStyleCnt="0"/>
      <dgm:spPr/>
    </dgm:pt>
    <dgm:pt modelId="{094BCCA9-A714-714B-B19A-3FC4C42FA886}" type="pres">
      <dgm:prSet presAssocID="{E7D467DE-BDCC-0441-85DE-8A4D3F4B5A5E}" presName="compNode" presStyleCnt="0"/>
      <dgm:spPr/>
    </dgm:pt>
    <dgm:pt modelId="{0994C78F-9C01-7E44-97DD-9510F0127CAB}" type="pres">
      <dgm:prSet presAssocID="{E7D467DE-BDCC-0441-85DE-8A4D3F4B5A5E}" presName="node" presStyleLbl="node1" presStyleIdx="1" presStyleCnt="3">
        <dgm:presLayoutVars>
          <dgm:bulletEnabled val="1"/>
        </dgm:presLayoutVars>
      </dgm:prSet>
      <dgm:spPr/>
    </dgm:pt>
    <dgm:pt modelId="{CA867A11-884E-614A-9A6E-94C9AF6DAA16}" type="pres">
      <dgm:prSet presAssocID="{E7D467DE-BDCC-0441-85DE-8A4D3F4B5A5E}" presName="invisiNode" presStyleLbl="node1" presStyleIdx="1" presStyleCnt="3"/>
      <dgm:spPr/>
    </dgm:pt>
    <dgm:pt modelId="{B48E7772-02C5-B745-8535-0FDB42745458}" type="pres">
      <dgm:prSet presAssocID="{E7D467DE-BDCC-0441-85DE-8A4D3F4B5A5E}" presName="imagNod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9000" b="-39000"/>
          </a:stretch>
        </a:blipFill>
      </dgm:spPr>
    </dgm:pt>
    <dgm:pt modelId="{33CB43B3-88EC-F04D-86B1-D15A1E4E2D81}" type="pres">
      <dgm:prSet presAssocID="{90F37091-5D2A-D747-9181-860BAF5EFB16}" presName="sibTrans" presStyleLbl="sibTrans2D1" presStyleIdx="0" presStyleCnt="0"/>
      <dgm:spPr/>
    </dgm:pt>
    <dgm:pt modelId="{96CE14E4-D24F-3A4D-A082-2B77F8A4A67F}" type="pres">
      <dgm:prSet presAssocID="{D7C505CC-C904-3B42-9AA5-C3ED20A5F94E}" presName="compNode" presStyleCnt="0"/>
      <dgm:spPr/>
    </dgm:pt>
    <dgm:pt modelId="{C7FD5924-8926-3440-B120-8E5AFFACE090}" type="pres">
      <dgm:prSet presAssocID="{D7C505CC-C904-3B42-9AA5-C3ED20A5F94E}" presName="node" presStyleLbl="node1" presStyleIdx="2" presStyleCnt="3">
        <dgm:presLayoutVars>
          <dgm:bulletEnabled val="1"/>
        </dgm:presLayoutVars>
      </dgm:prSet>
      <dgm:spPr/>
    </dgm:pt>
    <dgm:pt modelId="{F25FCCF2-6037-FA44-9954-5AE02AD70D91}" type="pres">
      <dgm:prSet presAssocID="{D7C505CC-C904-3B42-9AA5-C3ED20A5F94E}" presName="invisiNode" presStyleLbl="node1" presStyleIdx="2" presStyleCnt="3"/>
      <dgm:spPr/>
    </dgm:pt>
    <dgm:pt modelId="{B11D85FF-9A54-9F48-AB76-3A61E67B98DA}" type="pres">
      <dgm:prSet presAssocID="{D7C505CC-C904-3B42-9AA5-C3ED20A5F94E}" presName="imagNode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</dgm:spPr>
    </dgm:pt>
  </dgm:ptLst>
  <dgm:cxnLst>
    <dgm:cxn modelId="{0CD39100-3F76-194F-B099-0A921079BFB9}" type="presOf" srcId="{1E97AC33-4A56-7346-9CE3-3C7A66B06B26}" destId="{0C332184-3340-B545-9F16-93ED5375FDF5}" srcOrd="0" destOrd="0" presId="urn:microsoft.com/office/officeart/2005/8/layout/pList2"/>
    <dgm:cxn modelId="{2D008F06-8724-5440-9B0A-8031DF42D9E6}" type="presOf" srcId="{D7C505CC-C904-3B42-9AA5-C3ED20A5F94E}" destId="{C7FD5924-8926-3440-B120-8E5AFFACE090}" srcOrd="0" destOrd="0" presId="urn:microsoft.com/office/officeart/2005/8/layout/pList2"/>
    <dgm:cxn modelId="{3B801011-2D11-EA40-B2D5-B37720B5BD83}" srcId="{1E97AC33-4A56-7346-9CE3-3C7A66B06B26}" destId="{DC24E52E-D8FC-574B-8FB8-3AE86A1F7D09}" srcOrd="0" destOrd="0" parTransId="{AB8CBEF8-A380-D448-B329-0B9C432EC1B3}" sibTransId="{A9E97131-AF2E-0B41-AE5C-43F703AE2B81}"/>
    <dgm:cxn modelId="{70D2E83C-985B-644C-B17B-BD9E6B7C97B8}" srcId="{1E97AC33-4A56-7346-9CE3-3C7A66B06B26}" destId="{E7D467DE-BDCC-0441-85DE-8A4D3F4B5A5E}" srcOrd="1" destOrd="0" parTransId="{E89BDD86-0BD0-9E40-813A-0E4DBB457DE7}" sibTransId="{90F37091-5D2A-D747-9181-860BAF5EFB16}"/>
    <dgm:cxn modelId="{9E2F2C47-5F75-324E-979A-212533F5A2B5}" type="presOf" srcId="{DC24E52E-D8FC-574B-8FB8-3AE86A1F7D09}" destId="{9692EE2E-E599-2246-9CEF-871E82441751}" srcOrd="0" destOrd="0" presId="urn:microsoft.com/office/officeart/2005/8/layout/pList2"/>
    <dgm:cxn modelId="{8139F9AB-5266-534E-889A-A14120956434}" type="presOf" srcId="{E7D467DE-BDCC-0441-85DE-8A4D3F4B5A5E}" destId="{0994C78F-9C01-7E44-97DD-9510F0127CAB}" srcOrd="0" destOrd="0" presId="urn:microsoft.com/office/officeart/2005/8/layout/pList2"/>
    <dgm:cxn modelId="{E63B8AB4-292E-EC47-9AD4-A4AFA336015D}" srcId="{1E97AC33-4A56-7346-9CE3-3C7A66B06B26}" destId="{D7C505CC-C904-3B42-9AA5-C3ED20A5F94E}" srcOrd="2" destOrd="0" parTransId="{72F53E29-0252-3C49-A7E2-5DAA8F158B08}" sibTransId="{FFF38182-D9EC-3349-901A-B4CE8681FEBB}"/>
    <dgm:cxn modelId="{F41D3DC6-6D16-BA46-B851-44279334D962}" type="presOf" srcId="{A9E97131-AF2E-0B41-AE5C-43F703AE2B81}" destId="{1397F42C-DA9C-E248-BC11-557A6F14EAB2}" srcOrd="0" destOrd="0" presId="urn:microsoft.com/office/officeart/2005/8/layout/pList2"/>
    <dgm:cxn modelId="{C8BAF6E6-0AB7-9744-B793-C7A1C5B92AA6}" type="presOf" srcId="{90F37091-5D2A-D747-9181-860BAF5EFB16}" destId="{33CB43B3-88EC-F04D-86B1-D15A1E4E2D81}" srcOrd="0" destOrd="0" presId="urn:microsoft.com/office/officeart/2005/8/layout/pList2"/>
    <dgm:cxn modelId="{35F9BB66-8FF5-B344-9200-9CA64F5A14BC}" type="presParOf" srcId="{0C332184-3340-B545-9F16-93ED5375FDF5}" destId="{89524EC1-68A1-9D46-94F5-1250005B7DA4}" srcOrd="0" destOrd="0" presId="urn:microsoft.com/office/officeart/2005/8/layout/pList2"/>
    <dgm:cxn modelId="{FC642183-E447-9F47-AE7C-297D1E33449C}" type="presParOf" srcId="{0C332184-3340-B545-9F16-93ED5375FDF5}" destId="{041E1C46-53BD-BF4C-B61A-8D7C54FDD2C0}" srcOrd="1" destOrd="0" presId="urn:microsoft.com/office/officeart/2005/8/layout/pList2"/>
    <dgm:cxn modelId="{BFBDEE1E-D4BF-6F4A-B2D4-BDBA6DC13137}" type="presParOf" srcId="{041E1C46-53BD-BF4C-B61A-8D7C54FDD2C0}" destId="{BDC94C8C-C1A4-8845-B90E-4C9D3BED566D}" srcOrd="0" destOrd="0" presId="urn:microsoft.com/office/officeart/2005/8/layout/pList2"/>
    <dgm:cxn modelId="{54971054-2E09-7848-BA3B-35D08100F0C2}" type="presParOf" srcId="{BDC94C8C-C1A4-8845-B90E-4C9D3BED566D}" destId="{9692EE2E-E599-2246-9CEF-871E82441751}" srcOrd="0" destOrd="0" presId="urn:microsoft.com/office/officeart/2005/8/layout/pList2"/>
    <dgm:cxn modelId="{518B2FFD-0176-4E4B-955A-945B4A5583E1}" type="presParOf" srcId="{BDC94C8C-C1A4-8845-B90E-4C9D3BED566D}" destId="{BD0B0B6E-EBE6-4943-A5CF-1ACCF5164A25}" srcOrd="1" destOrd="0" presId="urn:microsoft.com/office/officeart/2005/8/layout/pList2"/>
    <dgm:cxn modelId="{8118F691-B47B-154D-99B3-A7637FB5ADBB}" type="presParOf" srcId="{BDC94C8C-C1A4-8845-B90E-4C9D3BED566D}" destId="{94521ACD-3861-A24D-BE52-5F9DB0F78EE8}" srcOrd="2" destOrd="0" presId="urn:microsoft.com/office/officeart/2005/8/layout/pList2"/>
    <dgm:cxn modelId="{03F16342-D3B3-0349-A801-678C9DEEC820}" type="presParOf" srcId="{041E1C46-53BD-BF4C-B61A-8D7C54FDD2C0}" destId="{1397F42C-DA9C-E248-BC11-557A6F14EAB2}" srcOrd="1" destOrd="0" presId="urn:microsoft.com/office/officeart/2005/8/layout/pList2"/>
    <dgm:cxn modelId="{BDAA4F38-D93E-EC48-AC57-01A2B5BA6659}" type="presParOf" srcId="{041E1C46-53BD-BF4C-B61A-8D7C54FDD2C0}" destId="{094BCCA9-A714-714B-B19A-3FC4C42FA886}" srcOrd="2" destOrd="0" presId="urn:microsoft.com/office/officeart/2005/8/layout/pList2"/>
    <dgm:cxn modelId="{70D47748-E0B1-294A-AC1C-D39F70130B85}" type="presParOf" srcId="{094BCCA9-A714-714B-B19A-3FC4C42FA886}" destId="{0994C78F-9C01-7E44-97DD-9510F0127CAB}" srcOrd="0" destOrd="0" presId="urn:microsoft.com/office/officeart/2005/8/layout/pList2"/>
    <dgm:cxn modelId="{020BE690-DC8B-1E45-BDE8-38E9EC0138A2}" type="presParOf" srcId="{094BCCA9-A714-714B-B19A-3FC4C42FA886}" destId="{CA867A11-884E-614A-9A6E-94C9AF6DAA16}" srcOrd="1" destOrd="0" presId="urn:microsoft.com/office/officeart/2005/8/layout/pList2"/>
    <dgm:cxn modelId="{22AFBD41-5421-8A48-83D2-6D80580AC5FA}" type="presParOf" srcId="{094BCCA9-A714-714B-B19A-3FC4C42FA886}" destId="{B48E7772-02C5-B745-8535-0FDB42745458}" srcOrd="2" destOrd="0" presId="urn:microsoft.com/office/officeart/2005/8/layout/pList2"/>
    <dgm:cxn modelId="{7DE15AC4-7B26-3147-A937-AD6068503F95}" type="presParOf" srcId="{041E1C46-53BD-BF4C-B61A-8D7C54FDD2C0}" destId="{33CB43B3-88EC-F04D-86B1-D15A1E4E2D81}" srcOrd="3" destOrd="0" presId="urn:microsoft.com/office/officeart/2005/8/layout/pList2"/>
    <dgm:cxn modelId="{4A941CDC-73F2-714C-B36F-9FFB6B5660D4}" type="presParOf" srcId="{041E1C46-53BD-BF4C-B61A-8D7C54FDD2C0}" destId="{96CE14E4-D24F-3A4D-A082-2B77F8A4A67F}" srcOrd="4" destOrd="0" presId="urn:microsoft.com/office/officeart/2005/8/layout/pList2"/>
    <dgm:cxn modelId="{85D584EA-65F6-EA4C-BC61-7836A8E6CEEF}" type="presParOf" srcId="{96CE14E4-D24F-3A4D-A082-2B77F8A4A67F}" destId="{C7FD5924-8926-3440-B120-8E5AFFACE090}" srcOrd="0" destOrd="0" presId="urn:microsoft.com/office/officeart/2005/8/layout/pList2"/>
    <dgm:cxn modelId="{67B17D0F-82F9-A343-BB29-CF7AB3E82380}" type="presParOf" srcId="{96CE14E4-D24F-3A4D-A082-2B77F8A4A67F}" destId="{F25FCCF2-6037-FA44-9954-5AE02AD70D91}" srcOrd="1" destOrd="0" presId="urn:microsoft.com/office/officeart/2005/8/layout/pList2"/>
    <dgm:cxn modelId="{1FCAABB2-2950-9049-B766-91E6868BC4ED}" type="presParOf" srcId="{96CE14E4-D24F-3A4D-A082-2B77F8A4A67F}" destId="{B11D85FF-9A54-9F48-AB76-3A61E67B98DA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6CC2C8-7FBA-D54E-A289-AE3079C18B57}" type="doc">
      <dgm:prSet loTypeId="urn:microsoft.com/office/officeart/2005/8/layout/hierarchy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F0E0937C-FF9D-B140-8446-4241E4A8BAC7}">
      <dgm:prSet phldrT="[Testo]"/>
      <dgm:spPr/>
      <dgm:t>
        <a:bodyPr/>
        <a:lstStyle/>
        <a:p>
          <a:r>
            <a:rPr lang="it-IT" dirty="0"/>
            <a:t>La progettazione didattica è in definizione ma…</a:t>
          </a:r>
        </a:p>
      </dgm:t>
    </dgm:pt>
    <dgm:pt modelId="{66EEA6C0-BC5C-AE43-AB71-CDBA52ED0A1B}" type="parTrans" cxnId="{BAED5B29-18BC-2948-B0F6-0C242373717C}">
      <dgm:prSet/>
      <dgm:spPr/>
      <dgm:t>
        <a:bodyPr/>
        <a:lstStyle/>
        <a:p>
          <a:endParaRPr lang="it-IT"/>
        </a:p>
      </dgm:t>
    </dgm:pt>
    <dgm:pt modelId="{E3F9A3D4-CA0D-DE4F-939F-1BE34C57C69D}" type="sibTrans" cxnId="{BAED5B29-18BC-2948-B0F6-0C242373717C}">
      <dgm:prSet/>
      <dgm:spPr/>
      <dgm:t>
        <a:bodyPr/>
        <a:lstStyle/>
        <a:p>
          <a:endParaRPr lang="it-IT"/>
        </a:p>
      </dgm:t>
    </dgm:pt>
    <dgm:pt modelId="{6B094202-DF96-B540-83F1-BC261AFBCD1B}">
      <dgm:prSet phldrT="[Testo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it-IT" dirty="0"/>
            <a:t>… se avete richieste ora…</a:t>
          </a:r>
        </a:p>
      </dgm:t>
    </dgm:pt>
    <dgm:pt modelId="{AA0168C0-A3B6-6D48-81DC-8C42DE9A23B5}" type="parTrans" cxnId="{0969B083-8D0B-F74E-ADF9-49C387A3F841}">
      <dgm:prSet/>
      <dgm:spPr/>
      <dgm:t>
        <a:bodyPr/>
        <a:lstStyle/>
        <a:p>
          <a:endParaRPr lang="it-IT"/>
        </a:p>
      </dgm:t>
    </dgm:pt>
    <dgm:pt modelId="{3AD1F6A7-47E6-7C4F-9646-59F001567D93}" type="sibTrans" cxnId="{0969B083-8D0B-F74E-ADF9-49C387A3F841}">
      <dgm:prSet/>
      <dgm:spPr/>
      <dgm:t>
        <a:bodyPr/>
        <a:lstStyle/>
        <a:p>
          <a:endParaRPr lang="it-IT"/>
        </a:p>
      </dgm:t>
    </dgm:pt>
    <dgm:pt modelId="{EE474FA8-BB72-3C40-B6A7-C7FD3DDD6D38}">
      <dgm:prSet phldrT="[Testo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t-IT" dirty="0"/>
            <a:t>…possiamo ancora inserirle nella progettazione che sarà presentata a breve</a:t>
          </a:r>
        </a:p>
      </dgm:t>
    </dgm:pt>
    <dgm:pt modelId="{A2B1CDB2-567D-7C4C-A644-D950C42CDC46}" type="parTrans" cxnId="{722D924E-FDF8-2A44-A778-1DCED1992E34}">
      <dgm:prSet/>
      <dgm:spPr/>
      <dgm:t>
        <a:bodyPr/>
        <a:lstStyle/>
        <a:p>
          <a:endParaRPr lang="it-IT"/>
        </a:p>
      </dgm:t>
    </dgm:pt>
    <dgm:pt modelId="{DF5F90C3-07D8-5E48-A4A6-EF7F44C953F1}" type="sibTrans" cxnId="{722D924E-FDF8-2A44-A778-1DCED1992E34}">
      <dgm:prSet/>
      <dgm:spPr/>
      <dgm:t>
        <a:bodyPr/>
        <a:lstStyle/>
        <a:p>
          <a:endParaRPr lang="it-IT"/>
        </a:p>
      </dgm:t>
    </dgm:pt>
    <dgm:pt modelId="{4069D86C-C69D-D84F-9277-2D133991F339}">
      <dgm:prSet phldrT="[Testo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it-IT" dirty="0"/>
            <a:t>… se doveste rilevare una esigenza più avanti…</a:t>
          </a:r>
        </a:p>
      </dgm:t>
    </dgm:pt>
    <dgm:pt modelId="{C5735577-032E-A045-8480-C9780EAF221A}" type="parTrans" cxnId="{2CADE693-4148-4A4C-BE69-81A04F66234C}">
      <dgm:prSet/>
      <dgm:spPr/>
      <dgm:t>
        <a:bodyPr/>
        <a:lstStyle/>
        <a:p>
          <a:endParaRPr lang="it-IT"/>
        </a:p>
      </dgm:t>
    </dgm:pt>
    <dgm:pt modelId="{82319D87-5AC7-AA42-903F-7B6B71A7507B}" type="sibTrans" cxnId="{2CADE693-4148-4A4C-BE69-81A04F66234C}">
      <dgm:prSet/>
      <dgm:spPr/>
      <dgm:t>
        <a:bodyPr/>
        <a:lstStyle/>
        <a:p>
          <a:endParaRPr lang="it-IT"/>
        </a:p>
      </dgm:t>
    </dgm:pt>
    <dgm:pt modelId="{FB411EAF-1F01-C148-BB80-7D0B026FA6D5}">
      <dgm:prSet phldrT="[Testo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t-IT" dirty="0"/>
            <a:t>… è possibile integrarla successivamente</a:t>
          </a:r>
        </a:p>
      </dgm:t>
    </dgm:pt>
    <dgm:pt modelId="{22D6A0B5-25BC-E240-A22D-1E91A1B51890}" type="parTrans" cxnId="{C5CF2481-F3F8-7F4A-8DCD-638CB353EC52}">
      <dgm:prSet/>
      <dgm:spPr/>
      <dgm:t>
        <a:bodyPr/>
        <a:lstStyle/>
        <a:p>
          <a:endParaRPr lang="it-IT"/>
        </a:p>
      </dgm:t>
    </dgm:pt>
    <dgm:pt modelId="{463B87F4-9BC3-DD42-AD59-281001E5E4B8}" type="sibTrans" cxnId="{C5CF2481-F3F8-7F4A-8DCD-638CB353EC52}">
      <dgm:prSet/>
      <dgm:spPr/>
      <dgm:t>
        <a:bodyPr/>
        <a:lstStyle/>
        <a:p>
          <a:endParaRPr lang="it-IT"/>
        </a:p>
      </dgm:t>
    </dgm:pt>
    <dgm:pt modelId="{E558AA13-2924-E144-9E22-321E09D9D7DD}" type="pres">
      <dgm:prSet presAssocID="{D76CC2C8-7FBA-D54E-A289-AE3079C18B5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0EBEF6AC-78EF-0746-957E-D96EEA853081}" type="pres">
      <dgm:prSet presAssocID="{F0E0937C-FF9D-B140-8446-4241E4A8BAC7}" presName="root1" presStyleCnt="0"/>
      <dgm:spPr/>
    </dgm:pt>
    <dgm:pt modelId="{A478A23B-9E33-EC48-A844-81FC859DC491}" type="pres">
      <dgm:prSet presAssocID="{F0E0937C-FF9D-B140-8446-4241E4A8BAC7}" presName="LevelOneTextNode" presStyleLbl="node0" presStyleIdx="0" presStyleCnt="1">
        <dgm:presLayoutVars>
          <dgm:chPref val="3"/>
        </dgm:presLayoutVars>
      </dgm:prSet>
      <dgm:spPr/>
    </dgm:pt>
    <dgm:pt modelId="{FB9D73A4-8407-F748-9422-307069181976}" type="pres">
      <dgm:prSet presAssocID="{F0E0937C-FF9D-B140-8446-4241E4A8BAC7}" presName="level2hierChild" presStyleCnt="0"/>
      <dgm:spPr/>
    </dgm:pt>
    <dgm:pt modelId="{A3FA6454-0C60-254D-AC58-1FFCF86D1033}" type="pres">
      <dgm:prSet presAssocID="{AA0168C0-A3B6-6D48-81DC-8C42DE9A23B5}" presName="conn2-1" presStyleLbl="parChTrans1D2" presStyleIdx="0" presStyleCnt="2"/>
      <dgm:spPr/>
    </dgm:pt>
    <dgm:pt modelId="{B3CE4C66-5E70-B848-BFD5-63EE8D9DE0DA}" type="pres">
      <dgm:prSet presAssocID="{AA0168C0-A3B6-6D48-81DC-8C42DE9A23B5}" presName="connTx" presStyleLbl="parChTrans1D2" presStyleIdx="0" presStyleCnt="2"/>
      <dgm:spPr/>
    </dgm:pt>
    <dgm:pt modelId="{60441B8A-51E1-0049-B794-173667DE7419}" type="pres">
      <dgm:prSet presAssocID="{6B094202-DF96-B540-83F1-BC261AFBCD1B}" presName="root2" presStyleCnt="0"/>
      <dgm:spPr/>
    </dgm:pt>
    <dgm:pt modelId="{7D4F9725-E4DB-D042-9621-F0E47C1E0407}" type="pres">
      <dgm:prSet presAssocID="{6B094202-DF96-B540-83F1-BC261AFBCD1B}" presName="LevelTwoTextNode" presStyleLbl="node2" presStyleIdx="0" presStyleCnt="2">
        <dgm:presLayoutVars>
          <dgm:chPref val="3"/>
        </dgm:presLayoutVars>
      </dgm:prSet>
      <dgm:spPr/>
    </dgm:pt>
    <dgm:pt modelId="{0E47CBE8-04D1-4542-8FCE-6777767D15BE}" type="pres">
      <dgm:prSet presAssocID="{6B094202-DF96-B540-83F1-BC261AFBCD1B}" presName="level3hierChild" presStyleCnt="0"/>
      <dgm:spPr/>
    </dgm:pt>
    <dgm:pt modelId="{19A0522A-D951-5B42-AB4F-E628A38C8AD4}" type="pres">
      <dgm:prSet presAssocID="{A2B1CDB2-567D-7C4C-A644-D950C42CDC46}" presName="conn2-1" presStyleLbl="parChTrans1D3" presStyleIdx="0" presStyleCnt="2"/>
      <dgm:spPr/>
    </dgm:pt>
    <dgm:pt modelId="{CFA3F17C-01BC-EC41-B932-19B6A74E43D7}" type="pres">
      <dgm:prSet presAssocID="{A2B1CDB2-567D-7C4C-A644-D950C42CDC46}" presName="connTx" presStyleLbl="parChTrans1D3" presStyleIdx="0" presStyleCnt="2"/>
      <dgm:spPr/>
    </dgm:pt>
    <dgm:pt modelId="{EEC2AE04-D2D8-1C4F-92B7-4681109B3397}" type="pres">
      <dgm:prSet presAssocID="{EE474FA8-BB72-3C40-B6A7-C7FD3DDD6D38}" presName="root2" presStyleCnt="0"/>
      <dgm:spPr/>
    </dgm:pt>
    <dgm:pt modelId="{47019B95-5E59-244D-A298-484551902BE1}" type="pres">
      <dgm:prSet presAssocID="{EE474FA8-BB72-3C40-B6A7-C7FD3DDD6D38}" presName="LevelTwoTextNode" presStyleLbl="node3" presStyleIdx="0" presStyleCnt="2">
        <dgm:presLayoutVars>
          <dgm:chPref val="3"/>
        </dgm:presLayoutVars>
      </dgm:prSet>
      <dgm:spPr/>
    </dgm:pt>
    <dgm:pt modelId="{82AE113E-A8C2-EE4E-B76D-40D71DBCCADE}" type="pres">
      <dgm:prSet presAssocID="{EE474FA8-BB72-3C40-B6A7-C7FD3DDD6D38}" presName="level3hierChild" presStyleCnt="0"/>
      <dgm:spPr/>
    </dgm:pt>
    <dgm:pt modelId="{A45704E3-71D9-924F-9923-6B79C66DC710}" type="pres">
      <dgm:prSet presAssocID="{C5735577-032E-A045-8480-C9780EAF221A}" presName="conn2-1" presStyleLbl="parChTrans1D2" presStyleIdx="1" presStyleCnt="2"/>
      <dgm:spPr/>
    </dgm:pt>
    <dgm:pt modelId="{6F8C4864-8602-6447-BDB3-1618C0EF1C75}" type="pres">
      <dgm:prSet presAssocID="{C5735577-032E-A045-8480-C9780EAF221A}" presName="connTx" presStyleLbl="parChTrans1D2" presStyleIdx="1" presStyleCnt="2"/>
      <dgm:spPr/>
    </dgm:pt>
    <dgm:pt modelId="{C3AB49B5-8BE6-B447-BB3B-AEEB5C4CCB4F}" type="pres">
      <dgm:prSet presAssocID="{4069D86C-C69D-D84F-9277-2D133991F339}" presName="root2" presStyleCnt="0"/>
      <dgm:spPr/>
    </dgm:pt>
    <dgm:pt modelId="{3D3C7D94-6857-3F44-A9C7-B1FDD7797406}" type="pres">
      <dgm:prSet presAssocID="{4069D86C-C69D-D84F-9277-2D133991F339}" presName="LevelTwoTextNode" presStyleLbl="node2" presStyleIdx="1" presStyleCnt="2">
        <dgm:presLayoutVars>
          <dgm:chPref val="3"/>
        </dgm:presLayoutVars>
      </dgm:prSet>
      <dgm:spPr/>
    </dgm:pt>
    <dgm:pt modelId="{E114B61C-7E26-5F42-BEDD-05BFA63D842A}" type="pres">
      <dgm:prSet presAssocID="{4069D86C-C69D-D84F-9277-2D133991F339}" presName="level3hierChild" presStyleCnt="0"/>
      <dgm:spPr/>
    </dgm:pt>
    <dgm:pt modelId="{1C825AC3-A422-F443-97D6-E9C389879BCE}" type="pres">
      <dgm:prSet presAssocID="{22D6A0B5-25BC-E240-A22D-1E91A1B51890}" presName="conn2-1" presStyleLbl="parChTrans1D3" presStyleIdx="1" presStyleCnt="2"/>
      <dgm:spPr/>
    </dgm:pt>
    <dgm:pt modelId="{3875CCF5-FD03-CB4C-ACCC-1710985000C6}" type="pres">
      <dgm:prSet presAssocID="{22D6A0B5-25BC-E240-A22D-1E91A1B51890}" presName="connTx" presStyleLbl="parChTrans1D3" presStyleIdx="1" presStyleCnt="2"/>
      <dgm:spPr/>
    </dgm:pt>
    <dgm:pt modelId="{100CB76E-0A8F-B640-9E25-A1B100114295}" type="pres">
      <dgm:prSet presAssocID="{FB411EAF-1F01-C148-BB80-7D0B026FA6D5}" presName="root2" presStyleCnt="0"/>
      <dgm:spPr/>
    </dgm:pt>
    <dgm:pt modelId="{3E1B62C3-0262-E640-A9AC-3466109C3589}" type="pres">
      <dgm:prSet presAssocID="{FB411EAF-1F01-C148-BB80-7D0B026FA6D5}" presName="LevelTwoTextNode" presStyleLbl="node3" presStyleIdx="1" presStyleCnt="2">
        <dgm:presLayoutVars>
          <dgm:chPref val="3"/>
        </dgm:presLayoutVars>
      </dgm:prSet>
      <dgm:spPr/>
    </dgm:pt>
    <dgm:pt modelId="{5AE319A5-FFEF-3942-83AF-6D068A09F2C0}" type="pres">
      <dgm:prSet presAssocID="{FB411EAF-1F01-C148-BB80-7D0B026FA6D5}" presName="level3hierChild" presStyleCnt="0"/>
      <dgm:spPr/>
    </dgm:pt>
  </dgm:ptLst>
  <dgm:cxnLst>
    <dgm:cxn modelId="{02D5F50F-8A3C-7A48-AEF7-81DEA6D46F06}" type="presOf" srcId="{C5735577-032E-A045-8480-C9780EAF221A}" destId="{6F8C4864-8602-6447-BDB3-1618C0EF1C75}" srcOrd="1" destOrd="0" presId="urn:microsoft.com/office/officeart/2005/8/layout/hierarchy2"/>
    <dgm:cxn modelId="{042AF023-413B-A344-8E76-EA77E0D8B2DF}" type="presOf" srcId="{4069D86C-C69D-D84F-9277-2D133991F339}" destId="{3D3C7D94-6857-3F44-A9C7-B1FDD7797406}" srcOrd="0" destOrd="0" presId="urn:microsoft.com/office/officeart/2005/8/layout/hierarchy2"/>
    <dgm:cxn modelId="{BAED5B29-18BC-2948-B0F6-0C242373717C}" srcId="{D76CC2C8-7FBA-D54E-A289-AE3079C18B57}" destId="{F0E0937C-FF9D-B140-8446-4241E4A8BAC7}" srcOrd="0" destOrd="0" parTransId="{66EEA6C0-BC5C-AE43-AB71-CDBA52ED0A1B}" sibTransId="{E3F9A3D4-CA0D-DE4F-939F-1BE34C57C69D}"/>
    <dgm:cxn modelId="{0152802E-ADFC-F449-9636-6E4C9A86BE25}" type="presOf" srcId="{22D6A0B5-25BC-E240-A22D-1E91A1B51890}" destId="{1C825AC3-A422-F443-97D6-E9C389879BCE}" srcOrd="0" destOrd="0" presId="urn:microsoft.com/office/officeart/2005/8/layout/hierarchy2"/>
    <dgm:cxn modelId="{A0A64835-22C8-154B-9E89-502E80FFC9A6}" type="presOf" srcId="{F0E0937C-FF9D-B140-8446-4241E4A8BAC7}" destId="{A478A23B-9E33-EC48-A844-81FC859DC491}" srcOrd="0" destOrd="0" presId="urn:microsoft.com/office/officeart/2005/8/layout/hierarchy2"/>
    <dgm:cxn modelId="{72D2F847-356F-AB41-B49E-F852347DD181}" type="presOf" srcId="{C5735577-032E-A045-8480-C9780EAF221A}" destId="{A45704E3-71D9-924F-9923-6B79C66DC710}" srcOrd="0" destOrd="0" presId="urn:microsoft.com/office/officeart/2005/8/layout/hierarchy2"/>
    <dgm:cxn modelId="{161A996A-A674-9A4E-BB21-4715CFF971CB}" type="presOf" srcId="{A2B1CDB2-567D-7C4C-A644-D950C42CDC46}" destId="{CFA3F17C-01BC-EC41-B932-19B6A74E43D7}" srcOrd="1" destOrd="0" presId="urn:microsoft.com/office/officeart/2005/8/layout/hierarchy2"/>
    <dgm:cxn modelId="{722D924E-FDF8-2A44-A778-1DCED1992E34}" srcId="{6B094202-DF96-B540-83F1-BC261AFBCD1B}" destId="{EE474FA8-BB72-3C40-B6A7-C7FD3DDD6D38}" srcOrd="0" destOrd="0" parTransId="{A2B1CDB2-567D-7C4C-A644-D950C42CDC46}" sibTransId="{DF5F90C3-07D8-5E48-A4A6-EF7F44C953F1}"/>
    <dgm:cxn modelId="{F7A3C56F-0889-8C42-A525-9E5C5C515D90}" type="presOf" srcId="{22D6A0B5-25BC-E240-A22D-1E91A1B51890}" destId="{3875CCF5-FD03-CB4C-ACCC-1710985000C6}" srcOrd="1" destOrd="0" presId="urn:microsoft.com/office/officeart/2005/8/layout/hierarchy2"/>
    <dgm:cxn modelId="{C13BAF55-CDF0-9C44-8C5E-A593810C8B71}" type="presOf" srcId="{AA0168C0-A3B6-6D48-81DC-8C42DE9A23B5}" destId="{B3CE4C66-5E70-B848-BFD5-63EE8D9DE0DA}" srcOrd="1" destOrd="0" presId="urn:microsoft.com/office/officeart/2005/8/layout/hierarchy2"/>
    <dgm:cxn modelId="{C5CF2481-F3F8-7F4A-8DCD-638CB353EC52}" srcId="{4069D86C-C69D-D84F-9277-2D133991F339}" destId="{FB411EAF-1F01-C148-BB80-7D0B026FA6D5}" srcOrd="0" destOrd="0" parTransId="{22D6A0B5-25BC-E240-A22D-1E91A1B51890}" sibTransId="{463B87F4-9BC3-DD42-AD59-281001E5E4B8}"/>
    <dgm:cxn modelId="{0969B083-8D0B-F74E-ADF9-49C387A3F841}" srcId="{F0E0937C-FF9D-B140-8446-4241E4A8BAC7}" destId="{6B094202-DF96-B540-83F1-BC261AFBCD1B}" srcOrd="0" destOrd="0" parTransId="{AA0168C0-A3B6-6D48-81DC-8C42DE9A23B5}" sibTransId="{3AD1F6A7-47E6-7C4F-9646-59F001567D93}"/>
    <dgm:cxn modelId="{08399084-CC6B-DA4B-A3B8-5800B78AE3A5}" type="presOf" srcId="{EE474FA8-BB72-3C40-B6A7-C7FD3DDD6D38}" destId="{47019B95-5E59-244D-A298-484551902BE1}" srcOrd="0" destOrd="0" presId="urn:microsoft.com/office/officeart/2005/8/layout/hierarchy2"/>
    <dgm:cxn modelId="{9D03D284-39C8-104F-B634-7E8A8234F60A}" type="presOf" srcId="{FB411EAF-1F01-C148-BB80-7D0B026FA6D5}" destId="{3E1B62C3-0262-E640-A9AC-3466109C3589}" srcOrd="0" destOrd="0" presId="urn:microsoft.com/office/officeart/2005/8/layout/hierarchy2"/>
    <dgm:cxn modelId="{2CADE693-4148-4A4C-BE69-81A04F66234C}" srcId="{F0E0937C-FF9D-B140-8446-4241E4A8BAC7}" destId="{4069D86C-C69D-D84F-9277-2D133991F339}" srcOrd="1" destOrd="0" parTransId="{C5735577-032E-A045-8480-C9780EAF221A}" sibTransId="{82319D87-5AC7-AA42-903F-7B6B71A7507B}"/>
    <dgm:cxn modelId="{4E19E694-182E-9341-B5D2-5AF8831CDC96}" type="presOf" srcId="{D76CC2C8-7FBA-D54E-A289-AE3079C18B57}" destId="{E558AA13-2924-E144-9E22-321E09D9D7DD}" srcOrd="0" destOrd="0" presId="urn:microsoft.com/office/officeart/2005/8/layout/hierarchy2"/>
    <dgm:cxn modelId="{01246DBB-02B5-9942-8BBB-BDFB9375026E}" type="presOf" srcId="{AA0168C0-A3B6-6D48-81DC-8C42DE9A23B5}" destId="{A3FA6454-0C60-254D-AC58-1FFCF86D1033}" srcOrd="0" destOrd="0" presId="urn:microsoft.com/office/officeart/2005/8/layout/hierarchy2"/>
    <dgm:cxn modelId="{DF9C44C6-A282-AC43-A88C-41388845E381}" type="presOf" srcId="{6B094202-DF96-B540-83F1-BC261AFBCD1B}" destId="{7D4F9725-E4DB-D042-9621-F0E47C1E0407}" srcOrd="0" destOrd="0" presId="urn:microsoft.com/office/officeart/2005/8/layout/hierarchy2"/>
    <dgm:cxn modelId="{F62090FC-85EE-044D-BB89-46616C6E7926}" type="presOf" srcId="{A2B1CDB2-567D-7C4C-A644-D950C42CDC46}" destId="{19A0522A-D951-5B42-AB4F-E628A38C8AD4}" srcOrd="0" destOrd="0" presId="urn:microsoft.com/office/officeart/2005/8/layout/hierarchy2"/>
    <dgm:cxn modelId="{824F17D5-B0BF-134C-BBAE-ECE03906B53B}" type="presParOf" srcId="{E558AA13-2924-E144-9E22-321E09D9D7DD}" destId="{0EBEF6AC-78EF-0746-957E-D96EEA853081}" srcOrd="0" destOrd="0" presId="urn:microsoft.com/office/officeart/2005/8/layout/hierarchy2"/>
    <dgm:cxn modelId="{FC667B0F-DDB7-3848-8ADB-551063FCE480}" type="presParOf" srcId="{0EBEF6AC-78EF-0746-957E-D96EEA853081}" destId="{A478A23B-9E33-EC48-A844-81FC859DC491}" srcOrd="0" destOrd="0" presId="urn:microsoft.com/office/officeart/2005/8/layout/hierarchy2"/>
    <dgm:cxn modelId="{60033C5C-25E2-E345-B3A9-1EAA8F4CD1A6}" type="presParOf" srcId="{0EBEF6AC-78EF-0746-957E-D96EEA853081}" destId="{FB9D73A4-8407-F748-9422-307069181976}" srcOrd="1" destOrd="0" presId="urn:microsoft.com/office/officeart/2005/8/layout/hierarchy2"/>
    <dgm:cxn modelId="{5FF2DB47-BF24-A645-B8CA-2ED14DDD1ADC}" type="presParOf" srcId="{FB9D73A4-8407-F748-9422-307069181976}" destId="{A3FA6454-0C60-254D-AC58-1FFCF86D1033}" srcOrd="0" destOrd="0" presId="urn:microsoft.com/office/officeart/2005/8/layout/hierarchy2"/>
    <dgm:cxn modelId="{FD0647E7-8150-6A42-AF3B-292E71DAB997}" type="presParOf" srcId="{A3FA6454-0C60-254D-AC58-1FFCF86D1033}" destId="{B3CE4C66-5E70-B848-BFD5-63EE8D9DE0DA}" srcOrd="0" destOrd="0" presId="urn:microsoft.com/office/officeart/2005/8/layout/hierarchy2"/>
    <dgm:cxn modelId="{D3060061-C251-AE40-AE4F-91E983E3F186}" type="presParOf" srcId="{FB9D73A4-8407-F748-9422-307069181976}" destId="{60441B8A-51E1-0049-B794-173667DE7419}" srcOrd="1" destOrd="0" presId="urn:microsoft.com/office/officeart/2005/8/layout/hierarchy2"/>
    <dgm:cxn modelId="{F4C05DE6-666C-8D49-86E4-191FE1013314}" type="presParOf" srcId="{60441B8A-51E1-0049-B794-173667DE7419}" destId="{7D4F9725-E4DB-D042-9621-F0E47C1E0407}" srcOrd="0" destOrd="0" presId="urn:microsoft.com/office/officeart/2005/8/layout/hierarchy2"/>
    <dgm:cxn modelId="{DF0C63F0-2900-9B4E-97F1-8B468E5EB137}" type="presParOf" srcId="{60441B8A-51E1-0049-B794-173667DE7419}" destId="{0E47CBE8-04D1-4542-8FCE-6777767D15BE}" srcOrd="1" destOrd="0" presId="urn:microsoft.com/office/officeart/2005/8/layout/hierarchy2"/>
    <dgm:cxn modelId="{AC6D9D4B-0F47-864B-BA88-85AC684E7F98}" type="presParOf" srcId="{0E47CBE8-04D1-4542-8FCE-6777767D15BE}" destId="{19A0522A-D951-5B42-AB4F-E628A38C8AD4}" srcOrd="0" destOrd="0" presId="urn:microsoft.com/office/officeart/2005/8/layout/hierarchy2"/>
    <dgm:cxn modelId="{581817F6-57AA-E941-9CA1-B9B9B48CE20D}" type="presParOf" srcId="{19A0522A-D951-5B42-AB4F-E628A38C8AD4}" destId="{CFA3F17C-01BC-EC41-B932-19B6A74E43D7}" srcOrd="0" destOrd="0" presId="urn:microsoft.com/office/officeart/2005/8/layout/hierarchy2"/>
    <dgm:cxn modelId="{0557783C-CBA3-6A46-981B-383F62AB9860}" type="presParOf" srcId="{0E47CBE8-04D1-4542-8FCE-6777767D15BE}" destId="{EEC2AE04-D2D8-1C4F-92B7-4681109B3397}" srcOrd="1" destOrd="0" presId="urn:microsoft.com/office/officeart/2005/8/layout/hierarchy2"/>
    <dgm:cxn modelId="{9939265E-1565-204F-940A-91DB0437A577}" type="presParOf" srcId="{EEC2AE04-D2D8-1C4F-92B7-4681109B3397}" destId="{47019B95-5E59-244D-A298-484551902BE1}" srcOrd="0" destOrd="0" presId="urn:microsoft.com/office/officeart/2005/8/layout/hierarchy2"/>
    <dgm:cxn modelId="{836D6177-1E0C-6C42-85D3-04D3456F642A}" type="presParOf" srcId="{EEC2AE04-D2D8-1C4F-92B7-4681109B3397}" destId="{82AE113E-A8C2-EE4E-B76D-40D71DBCCADE}" srcOrd="1" destOrd="0" presId="urn:microsoft.com/office/officeart/2005/8/layout/hierarchy2"/>
    <dgm:cxn modelId="{03343C9B-1AC0-184E-9D73-532F42EC89A1}" type="presParOf" srcId="{FB9D73A4-8407-F748-9422-307069181976}" destId="{A45704E3-71D9-924F-9923-6B79C66DC710}" srcOrd="2" destOrd="0" presId="urn:microsoft.com/office/officeart/2005/8/layout/hierarchy2"/>
    <dgm:cxn modelId="{28C68B98-3285-F641-875D-C370872703B8}" type="presParOf" srcId="{A45704E3-71D9-924F-9923-6B79C66DC710}" destId="{6F8C4864-8602-6447-BDB3-1618C0EF1C75}" srcOrd="0" destOrd="0" presId="urn:microsoft.com/office/officeart/2005/8/layout/hierarchy2"/>
    <dgm:cxn modelId="{E91C215D-A3A9-A14E-8D15-0664AB090751}" type="presParOf" srcId="{FB9D73A4-8407-F748-9422-307069181976}" destId="{C3AB49B5-8BE6-B447-BB3B-AEEB5C4CCB4F}" srcOrd="3" destOrd="0" presId="urn:microsoft.com/office/officeart/2005/8/layout/hierarchy2"/>
    <dgm:cxn modelId="{36488097-EF4C-F247-BF7F-A78CC032D377}" type="presParOf" srcId="{C3AB49B5-8BE6-B447-BB3B-AEEB5C4CCB4F}" destId="{3D3C7D94-6857-3F44-A9C7-B1FDD7797406}" srcOrd="0" destOrd="0" presId="urn:microsoft.com/office/officeart/2005/8/layout/hierarchy2"/>
    <dgm:cxn modelId="{641365C3-3FB8-4244-B200-8FF8CE3F5E8D}" type="presParOf" srcId="{C3AB49B5-8BE6-B447-BB3B-AEEB5C4CCB4F}" destId="{E114B61C-7E26-5F42-BEDD-05BFA63D842A}" srcOrd="1" destOrd="0" presId="urn:microsoft.com/office/officeart/2005/8/layout/hierarchy2"/>
    <dgm:cxn modelId="{A8711D67-9807-4F49-9678-232BF1622D4E}" type="presParOf" srcId="{E114B61C-7E26-5F42-BEDD-05BFA63D842A}" destId="{1C825AC3-A422-F443-97D6-E9C389879BCE}" srcOrd="0" destOrd="0" presId="urn:microsoft.com/office/officeart/2005/8/layout/hierarchy2"/>
    <dgm:cxn modelId="{4D7D4C14-B30A-BD4C-BF6A-18980E5916DC}" type="presParOf" srcId="{1C825AC3-A422-F443-97D6-E9C389879BCE}" destId="{3875CCF5-FD03-CB4C-ACCC-1710985000C6}" srcOrd="0" destOrd="0" presId="urn:microsoft.com/office/officeart/2005/8/layout/hierarchy2"/>
    <dgm:cxn modelId="{6FA66CE9-5A49-374E-81AA-50BDE8FB1B59}" type="presParOf" srcId="{E114B61C-7E26-5F42-BEDD-05BFA63D842A}" destId="{100CB76E-0A8F-B640-9E25-A1B100114295}" srcOrd="1" destOrd="0" presId="urn:microsoft.com/office/officeart/2005/8/layout/hierarchy2"/>
    <dgm:cxn modelId="{576A96EE-BB22-8047-B5AF-0B3404B6BCFE}" type="presParOf" srcId="{100CB76E-0A8F-B640-9E25-A1B100114295}" destId="{3E1B62C3-0262-E640-A9AC-3466109C3589}" srcOrd="0" destOrd="0" presId="urn:microsoft.com/office/officeart/2005/8/layout/hierarchy2"/>
    <dgm:cxn modelId="{A3BCC21B-92FA-E745-95E3-287EC5DEF7CD}" type="presParOf" srcId="{100CB76E-0A8F-B640-9E25-A1B100114295}" destId="{5AE319A5-FFEF-3942-83AF-6D068A09F2C0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524EC1-68A1-9D46-94F5-1250005B7DA4}">
      <dsp:nvSpPr>
        <dsp:cNvPr id="0" name=""/>
        <dsp:cNvSpPr/>
      </dsp:nvSpPr>
      <dsp:spPr>
        <a:xfrm>
          <a:off x="0" y="0"/>
          <a:ext cx="11029950" cy="165520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521ACD-3861-A24D-BE52-5F9DB0F78EE8}">
      <dsp:nvSpPr>
        <dsp:cNvPr id="0" name=""/>
        <dsp:cNvSpPr/>
      </dsp:nvSpPr>
      <dsp:spPr>
        <a:xfrm>
          <a:off x="330898" y="220694"/>
          <a:ext cx="3240047" cy="121381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7000" b="-27000"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92EE2E-E599-2246-9CEF-871E82441751}">
      <dsp:nvSpPr>
        <dsp:cNvPr id="0" name=""/>
        <dsp:cNvSpPr/>
      </dsp:nvSpPr>
      <dsp:spPr>
        <a:xfrm rot="10800000">
          <a:off x="330898" y="1655207"/>
          <a:ext cx="3240047" cy="202303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Promuovere l’English Medium </a:t>
          </a:r>
          <a:r>
            <a:rPr lang="it-IT" sz="1800" kern="1200" dirty="0" err="1"/>
            <a:t>Instruction</a:t>
          </a:r>
          <a:endParaRPr lang="it-IT" sz="18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8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Divulgazione scientifica</a:t>
          </a:r>
        </a:p>
      </dsp:txBody>
      <dsp:txXfrm rot="10800000">
        <a:off x="393113" y="1655207"/>
        <a:ext cx="3115617" cy="1960815"/>
      </dsp:txXfrm>
    </dsp:sp>
    <dsp:sp modelId="{B48E7772-02C5-B745-8535-0FDB42745458}">
      <dsp:nvSpPr>
        <dsp:cNvPr id="0" name=""/>
        <dsp:cNvSpPr/>
      </dsp:nvSpPr>
      <dsp:spPr>
        <a:xfrm>
          <a:off x="3894951" y="220694"/>
          <a:ext cx="3240047" cy="121381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9000" b="-39000"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94C78F-9C01-7E44-97DD-9510F0127CAB}">
      <dsp:nvSpPr>
        <dsp:cNvPr id="0" name=""/>
        <dsp:cNvSpPr/>
      </dsp:nvSpPr>
      <dsp:spPr>
        <a:xfrm rot="10800000">
          <a:off x="3894951" y="1655207"/>
          <a:ext cx="3240047" cy="202303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8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Progettazione didattica online e/o blended learning</a:t>
          </a:r>
        </a:p>
      </dsp:txBody>
      <dsp:txXfrm rot="10800000">
        <a:off x="3957166" y="1655207"/>
        <a:ext cx="3115617" cy="1960815"/>
      </dsp:txXfrm>
    </dsp:sp>
    <dsp:sp modelId="{B11D85FF-9A54-9F48-AB76-3A61E67B98DA}">
      <dsp:nvSpPr>
        <dsp:cNvPr id="0" name=""/>
        <dsp:cNvSpPr/>
      </dsp:nvSpPr>
      <dsp:spPr>
        <a:xfrm>
          <a:off x="7459003" y="220694"/>
          <a:ext cx="3240047" cy="121381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FD5924-8926-3440-B120-8E5AFFACE090}">
      <dsp:nvSpPr>
        <dsp:cNvPr id="0" name=""/>
        <dsp:cNvSpPr/>
      </dsp:nvSpPr>
      <dsp:spPr>
        <a:xfrm rot="10800000">
          <a:off x="7459003" y="1655207"/>
          <a:ext cx="3240047" cy="202303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Didattica cooperativa/lavoro in gruppo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8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Come promuovere attività laboratoriali in ambito filosofico</a:t>
          </a:r>
        </a:p>
      </dsp:txBody>
      <dsp:txXfrm rot="10800000">
        <a:off x="7521218" y="1655207"/>
        <a:ext cx="3115617" cy="19608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78A23B-9E33-EC48-A844-81FC859DC491}">
      <dsp:nvSpPr>
        <dsp:cNvPr id="0" name=""/>
        <dsp:cNvSpPr/>
      </dsp:nvSpPr>
      <dsp:spPr>
        <a:xfrm>
          <a:off x="491" y="1113529"/>
          <a:ext cx="2902359" cy="14511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kern="1200" dirty="0"/>
            <a:t>La progettazione didattica è in definizione ma…</a:t>
          </a:r>
        </a:p>
      </dsp:txBody>
      <dsp:txXfrm>
        <a:off x="42995" y="1156033"/>
        <a:ext cx="2817351" cy="1366171"/>
      </dsp:txXfrm>
    </dsp:sp>
    <dsp:sp modelId="{A3FA6454-0C60-254D-AC58-1FFCF86D1033}">
      <dsp:nvSpPr>
        <dsp:cNvPr id="0" name=""/>
        <dsp:cNvSpPr/>
      </dsp:nvSpPr>
      <dsp:spPr>
        <a:xfrm rot="19457599">
          <a:off x="2768469" y="1386396"/>
          <a:ext cx="1429706" cy="71015"/>
        </a:xfrm>
        <a:custGeom>
          <a:avLst/>
          <a:gdLst/>
          <a:ahLst/>
          <a:cxnLst/>
          <a:rect l="0" t="0" r="0" b="0"/>
          <a:pathLst>
            <a:path>
              <a:moveTo>
                <a:pt x="0" y="35507"/>
              </a:moveTo>
              <a:lnTo>
                <a:pt x="1429706" y="35507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500" kern="1200"/>
        </a:p>
      </dsp:txBody>
      <dsp:txXfrm>
        <a:off x="3447580" y="1386162"/>
        <a:ext cx="71485" cy="71485"/>
      </dsp:txXfrm>
    </dsp:sp>
    <dsp:sp modelId="{7D4F9725-E4DB-D042-9621-F0E47C1E0407}">
      <dsp:nvSpPr>
        <dsp:cNvPr id="0" name=""/>
        <dsp:cNvSpPr/>
      </dsp:nvSpPr>
      <dsp:spPr>
        <a:xfrm>
          <a:off x="4063795" y="279100"/>
          <a:ext cx="2902359" cy="1451179"/>
        </a:xfrm>
        <a:prstGeom prst="roundRect">
          <a:avLst>
            <a:gd name="adj" fmla="val 10000"/>
          </a:avLst>
        </a:prstGeom>
        <a:solidFill>
          <a:schemeClr val="accent2"/>
        </a:solidFill>
        <a:ln w="22225" cap="rnd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kern="1200" dirty="0"/>
            <a:t>… se avete richieste ora…</a:t>
          </a:r>
        </a:p>
      </dsp:txBody>
      <dsp:txXfrm>
        <a:off x="4106299" y="321604"/>
        <a:ext cx="2817351" cy="1366171"/>
      </dsp:txXfrm>
    </dsp:sp>
    <dsp:sp modelId="{19A0522A-D951-5B42-AB4F-E628A38C8AD4}">
      <dsp:nvSpPr>
        <dsp:cNvPr id="0" name=""/>
        <dsp:cNvSpPr/>
      </dsp:nvSpPr>
      <dsp:spPr>
        <a:xfrm>
          <a:off x="6966154" y="969182"/>
          <a:ext cx="1160943" cy="71015"/>
        </a:xfrm>
        <a:custGeom>
          <a:avLst/>
          <a:gdLst/>
          <a:ahLst/>
          <a:cxnLst/>
          <a:rect l="0" t="0" r="0" b="0"/>
          <a:pathLst>
            <a:path>
              <a:moveTo>
                <a:pt x="0" y="35507"/>
              </a:moveTo>
              <a:lnTo>
                <a:pt x="1160943" y="35507"/>
              </a:lnTo>
            </a:path>
          </a:pathLst>
        </a:custGeom>
        <a:noFill/>
        <a:ln w="222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500" kern="1200"/>
        </a:p>
      </dsp:txBody>
      <dsp:txXfrm>
        <a:off x="7517603" y="975666"/>
        <a:ext cx="58047" cy="58047"/>
      </dsp:txXfrm>
    </dsp:sp>
    <dsp:sp modelId="{47019B95-5E59-244D-A298-484551902BE1}">
      <dsp:nvSpPr>
        <dsp:cNvPr id="0" name=""/>
        <dsp:cNvSpPr/>
      </dsp:nvSpPr>
      <dsp:spPr>
        <a:xfrm>
          <a:off x="8127098" y="279100"/>
          <a:ext cx="2902359" cy="1451179"/>
        </a:xfrm>
        <a:prstGeom prst="roundRect">
          <a:avLst>
            <a:gd name="adj" fmla="val 10000"/>
          </a:avLst>
        </a:prstGeom>
        <a:solidFill>
          <a:schemeClr val="lt1"/>
        </a:solidFill>
        <a:ln w="22225" cap="rnd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kern="1200" dirty="0"/>
            <a:t>…possiamo ancora inserirle nella progettazione che sarà presentata a breve</a:t>
          </a:r>
        </a:p>
      </dsp:txBody>
      <dsp:txXfrm>
        <a:off x="8169602" y="321604"/>
        <a:ext cx="2817351" cy="1366171"/>
      </dsp:txXfrm>
    </dsp:sp>
    <dsp:sp modelId="{A45704E3-71D9-924F-9923-6B79C66DC710}">
      <dsp:nvSpPr>
        <dsp:cNvPr id="0" name=""/>
        <dsp:cNvSpPr/>
      </dsp:nvSpPr>
      <dsp:spPr>
        <a:xfrm rot="2142401">
          <a:off x="2768469" y="2220825"/>
          <a:ext cx="1429706" cy="71015"/>
        </a:xfrm>
        <a:custGeom>
          <a:avLst/>
          <a:gdLst/>
          <a:ahLst/>
          <a:cxnLst/>
          <a:rect l="0" t="0" r="0" b="0"/>
          <a:pathLst>
            <a:path>
              <a:moveTo>
                <a:pt x="0" y="35507"/>
              </a:moveTo>
              <a:lnTo>
                <a:pt x="1429706" y="35507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500" kern="1200"/>
        </a:p>
      </dsp:txBody>
      <dsp:txXfrm>
        <a:off x="3447580" y="2220590"/>
        <a:ext cx="71485" cy="71485"/>
      </dsp:txXfrm>
    </dsp:sp>
    <dsp:sp modelId="{3D3C7D94-6857-3F44-A9C7-B1FDD7797406}">
      <dsp:nvSpPr>
        <dsp:cNvPr id="0" name=""/>
        <dsp:cNvSpPr/>
      </dsp:nvSpPr>
      <dsp:spPr>
        <a:xfrm>
          <a:off x="4063795" y="1947957"/>
          <a:ext cx="2902359" cy="1451179"/>
        </a:xfrm>
        <a:prstGeom prst="roundRect">
          <a:avLst>
            <a:gd name="adj" fmla="val 10000"/>
          </a:avLst>
        </a:prstGeom>
        <a:solidFill>
          <a:schemeClr val="accent3"/>
        </a:solidFill>
        <a:ln w="22225" cap="rnd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kern="1200" dirty="0"/>
            <a:t>… se doveste rilevare una esigenza più avanti…</a:t>
          </a:r>
        </a:p>
      </dsp:txBody>
      <dsp:txXfrm>
        <a:off x="4106299" y="1990461"/>
        <a:ext cx="2817351" cy="1366171"/>
      </dsp:txXfrm>
    </dsp:sp>
    <dsp:sp modelId="{1C825AC3-A422-F443-97D6-E9C389879BCE}">
      <dsp:nvSpPr>
        <dsp:cNvPr id="0" name=""/>
        <dsp:cNvSpPr/>
      </dsp:nvSpPr>
      <dsp:spPr>
        <a:xfrm>
          <a:off x="6966154" y="2638039"/>
          <a:ext cx="1160943" cy="71015"/>
        </a:xfrm>
        <a:custGeom>
          <a:avLst/>
          <a:gdLst/>
          <a:ahLst/>
          <a:cxnLst/>
          <a:rect l="0" t="0" r="0" b="0"/>
          <a:pathLst>
            <a:path>
              <a:moveTo>
                <a:pt x="0" y="35507"/>
              </a:moveTo>
              <a:lnTo>
                <a:pt x="1160943" y="35507"/>
              </a:lnTo>
            </a:path>
          </a:pathLst>
        </a:custGeom>
        <a:noFill/>
        <a:ln w="222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500" kern="1200"/>
        </a:p>
      </dsp:txBody>
      <dsp:txXfrm>
        <a:off x="7517603" y="2644523"/>
        <a:ext cx="58047" cy="58047"/>
      </dsp:txXfrm>
    </dsp:sp>
    <dsp:sp modelId="{3E1B62C3-0262-E640-A9AC-3466109C3589}">
      <dsp:nvSpPr>
        <dsp:cNvPr id="0" name=""/>
        <dsp:cNvSpPr/>
      </dsp:nvSpPr>
      <dsp:spPr>
        <a:xfrm>
          <a:off x="8127098" y="1947957"/>
          <a:ext cx="2902359" cy="1451179"/>
        </a:xfrm>
        <a:prstGeom prst="roundRect">
          <a:avLst>
            <a:gd name="adj" fmla="val 10000"/>
          </a:avLst>
        </a:prstGeom>
        <a:solidFill>
          <a:schemeClr val="lt1"/>
        </a:solidFill>
        <a:ln w="22225" cap="rnd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kern="1200" dirty="0"/>
            <a:t>… è possibile integrarla successivamente</a:t>
          </a:r>
        </a:p>
      </dsp:txBody>
      <dsp:txXfrm>
        <a:off x="8169602" y="1990461"/>
        <a:ext cx="2817351" cy="13661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44659368-7365-2D49-BF74-FADEA76D327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EC9320FD-D48A-FF46-ACC8-5A19BA11E57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3D0074-D634-E140-A157-7A2E75707C5F}" type="datetimeFigureOut">
              <a:rPr lang="it-IT" smtClean="0"/>
              <a:t>11/06/2025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01D62DB-3A50-A745-9E69-CC5B4DD0163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272D93C-AD85-1449-8F77-606B5BB0857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2858C8-879F-1B42-B368-89C9DDB719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54934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E33760-EE34-48E0-8588-5C9A447E5E6D}" type="datetimeFigureOut">
              <a:rPr lang="it-IT" smtClean="0"/>
              <a:t>11/06/2025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2102B3-F42E-465D-9BCC-6BFF183AA3D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2261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102B3-F42E-465D-9BCC-6BFF183AA3DC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62786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2102B3-F42E-465D-9BCC-6BFF183AA3DC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0178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83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163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9207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olo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egnaposto titolo 1">
            <a:extLst>
              <a:ext uri="{FF2B5EF4-FFF2-40B4-BE49-F238E27FC236}">
                <a16:creationId xmlns:a16="http://schemas.microsoft.com/office/drawing/2014/main" id="{4A68EDD3-8B24-5E4A-A507-BC4297B68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886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2800">
                <a:solidFill>
                  <a:srgbClr val="F15A22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7747EE5-0480-854D-A548-B2B40F2E63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C4A954-C260-E84D-8B85-4D54550A05DF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Segnaposto contenuto 2">
            <a:extLst>
              <a:ext uri="{FF2B5EF4-FFF2-40B4-BE49-F238E27FC236}">
                <a16:creationId xmlns:a16="http://schemas.microsoft.com/office/drawing/2014/main" id="{1AB9F965-5489-F944-AC9B-8A7ABDD5E406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838200" y="1531917"/>
            <a:ext cx="10515600" cy="4037029"/>
          </a:xfrm>
        </p:spPr>
        <p:txBody>
          <a:bodyPr anchor="ctr"/>
          <a:lstStyle>
            <a:lvl1pPr marL="0" indent="0">
              <a:lnSpc>
                <a:spcPct val="150000"/>
              </a:lnSpc>
              <a:buClr>
                <a:schemeClr val="tx1">
                  <a:lumMod val="85000"/>
                  <a:lumOff val="15000"/>
                </a:schemeClr>
              </a:buClr>
              <a:buFont typeface="Fira Sans" panose="020B0503050000020004" pitchFamily="34" charset="0"/>
              <a:buNone/>
              <a:defRPr sz="2000" b="0" i="0">
                <a:latin typeface="Fira Sans Medium" panose="020B0503050000020004" pitchFamily="34" charset="0"/>
              </a:defRPr>
            </a:lvl1pPr>
            <a:lvl2pPr marL="514325" marR="0" indent="-171442" algn="l" defTabSz="685766" rtl="0" eaLnBrk="1" fontAlgn="auto" latinLnBrk="0" hangingPunct="1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/>
            </a:lvl2pPr>
            <a:lvl3pPr marL="814348" marR="0" indent="-171442" algn="l" defTabSz="685766" rtl="0" eaLnBrk="1" fontAlgn="auto" latinLnBrk="0" hangingPunct="1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/>
            </a:lvl3pPr>
            <a:lvl4pPr>
              <a:defRPr sz="1200" b="0" i="0">
                <a:latin typeface="Fira Sans" panose="020B0503050000020004" pitchFamily="34" charset="0"/>
              </a:defRPr>
            </a:lvl4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1" name="Segnaposto testo 3">
            <a:extLst>
              <a:ext uri="{FF2B5EF4-FFF2-40B4-BE49-F238E27FC236}">
                <a16:creationId xmlns:a16="http://schemas.microsoft.com/office/drawing/2014/main" id="{57B3B9C0-6AEB-E343-9620-C69E8840A95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8200" y="5747075"/>
            <a:ext cx="10515600" cy="429888"/>
          </a:xfrm>
        </p:spPr>
        <p:txBody>
          <a:bodyPr>
            <a:noAutofit/>
          </a:bodyPr>
          <a:lstStyle>
            <a:lvl1pPr marL="0" indent="0">
              <a:buNone/>
              <a:defRPr sz="1050" b="0" i="1">
                <a:latin typeface="Fira Sans Medium" panose="020B0503050000020004" pitchFamily="34" charset="0"/>
              </a:defRPr>
            </a:lvl1pPr>
          </a:lstStyle>
          <a:p>
            <a:r>
              <a:rPr lang="it-IT" dirty="0"/>
              <a:t>Fare clic per inserire note</a:t>
            </a:r>
          </a:p>
        </p:txBody>
      </p:sp>
      <p:pic>
        <p:nvPicPr>
          <p:cNvPr id="9" name="Immagine 9">
            <a:extLst>
              <a:ext uri="{FF2B5EF4-FFF2-40B4-BE49-F238E27FC236}">
                <a16:creationId xmlns:a16="http://schemas.microsoft.com/office/drawing/2014/main" id="{2A0CC97C-7E17-405B-9F3F-B507581C40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38200" y="6401017"/>
            <a:ext cx="1172850" cy="275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607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t>6/11/2025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E97799C9-84D9-46D2-A11E-BCF8A720529D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18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071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6/11/2025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576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057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221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261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051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612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39295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30047" y="3211033"/>
            <a:ext cx="10830581" cy="2934585"/>
          </a:xfrm>
        </p:spPr>
        <p:txBody>
          <a:bodyPr>
            <a:normAutofit/>
          </a:bodyPr>
          <a:lstStyle/>
          <a:p>
            <a:r>
              <a:rPr lang="it-IT" sz="3200" dirty="0">
                <a:solidFill>
                  <a:schemeClr val="bg1"/>
                </a:solidFill>
              </a:rPr>
              <a:t>11 giugno 2025</a:t>
            </a:r>
            <a:br>
              <a:rPr lang="it-IT" sz="3200" dirty="0">
                <a:solidFill>
                  <a:schemeClr val="bg1"/>
                </a:solidFill>
              </a:rPr>
            </a:br>
            <a:br>
              <a:rPr lang="it-IT" sz="3200" dirty="0">
                <a:solidFill>
                  <a:schemeClr val="bg1"/>
                </a:solidFill>
              </a:rPr>
            </a:br>
            <a:r>
              <a:rPr lang="it-IT" sz="3200" dirty="0">
                <a:solidFill>
                  <a:schemeClr val="bg1"/>
                </a:solidFill>
              </a:rPr>
              <a:t>Commissione didattica di Ateneo </a:t>
            </a:r>
            <a:br>
              <a:rPr lang="it-IT" sz="3200" dirty="0">
                <a:solidFill>
                  <a:schemeClr val="bg1"/>
                </a:solidFill>
              </a:rPr>
            </a:br>
            <a:br>
              <a:rPr lang="it-IT" sz="3200" dirty="0">
                <a:solidFill>
                  <a:schemeClr val="bg1"/>
                </a:solidFill>
              </a:rPr>
            </a:br>
            <a:r>
              <a:rPr lang="it-IT" sz="3200" dirty="0">
                <a:solidFill>
                  <a:schemeClr val="bg1"/>
                </a:solidFill>
              </a:rPr>
              <a:t>Presentazione esiti rilevazione bisogni formativi</a:t>
            </a:r>
            <a:endParaRPr lang="it-IT" sz="3200" b="1" dirty="0">
              <a:solidFill>
                <a:schemeClr val="bg1"/>
              </a:solidFill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4F8476DD-1D7E-6D4F-BEE0-3DD20E448A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3978" b="32043"/>
          <a:stretch/>
        </p:blipFill>
        <p:spPr>
          <a:xfrm>
            <a:off x="6794204" y="803114"/>
            <a:ext cx="4392561" cy="1492526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E874C0F0-A0E8-ABFA-DF18-573582AC04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4880" b="38139"/>
          <a:stretch/>
        </p:blipFill>
        <p:spPr>
          <a:xfrm>
            <a:off x="411244" y="1225270"/>
            <a:ext cx="3831358" cy="731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7137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TaLC LOGO-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514" y="957499"/>
            <a:ext cx="3826202" cy="5411001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5333833" y="1997839"/>
            <a:ext cx="6037942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sz="4000" dirty="0">
              <a:latin typeface="Adelle Light" pitchFamily="50" charset="0"/>
            </a:endParaRPr>
          </a:p>
          <a:p>
            <a:pPr algn="ctr"/>
            <a:r>
              <a:rPr lang="it-IT" sz="2800" dirty="0" err="1">
                <a:latin typeface="Adelle Light" pitchFamily="50" charset="0"/>
              </a:rPr>
              <a:t>roberta.silva@univr.it</a:t>
            </a:r>
            <a:endParaRPr lang="it-IT" sz="2800" dirty="0">
              <a:latin typeface="Adelle Light" pitchFamily="50" charset="0"/>
            </a:endParaRPr>
          </a:p>
          <a:p>
            <a:pPr algn="ctr"/>
            <a:r>
              <a:rPr lang="it-IT" sz="2800" dirty="0">
                <a:latin typeface="Adelle Light" pitchFamily="50" charset="0"/>
              </a:rPr>
              <a:t> </a:t>
            </a:r>
          </a:p>
          <a:p>
            <a:pPr algn="ctr"/>
            <a:r>
              <a:rPr lang="it-IT" sz="2800" dirty="0" err="1">
                <a:latin typeface="Adelle Light" pitchFamily="50" charset="0"/>
              </a:rPr>
              <a:t>talc@ateneo.univr.it</a:t>
            </a:r>
            <a:endParaRPr lang="it-IT" sz="2800" dirty="0">
              <a:latin typeface="Adelle Light" pitchFamily="50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012B3A3-BF45-5A8E-267E-55966EE06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partecipanti</a:t>
            </a:r>
          </a:p>
        </p:txBody>
      </p:sp>
      <p:graphicFrame>
        <p:nvGraphicFramePr>
          <p:cNvPr id="9" name="Segnaposto contenuto 8">
            <a:extLst>
              <a:ext uri="{FF2B5EF4-FFF2-40B4-BE49-F238E27FC236}">
                <a16:creationId xmlns:a16="http://schemas.microsoft.com/office/drawing/2014/main" id="{32277049-40B5-65AE-DF57-FC9F002CFEB1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850061910"/>
              </p:ext>
            </p:extLst>
          </p:nvPr>
        </p:nvGraphicFramePr>
        <p:xfrm>
          <a:off x="485896" y="2841171"/>
          <a:ext cx="4529548" cy="3698531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3943551">
                  <a:extLst>
                    <a:ext uri="{9D8B030D-6E8A-4147-A177-3AD203B41FA5}">
                      <a16:colId xmlns:a16="http://schemas.microsoft.com/office/drawing/2014/main" val="3437801967"/>
                    </a:ext>
                  </a:extLst>
                </a:gridCol>
                <a:gridCol w="585997">
                  <a:extLst>
                    <a:ext uri="{9D8B030D-6E8A-4147-A177-3AD203B41FA5}">
                      <a16:colId xmlns:a16="http://schemas.microsoft.com/office/drawing/2014/main" val="1389592313"/>
                    </a:ext>
                  </a:extLst>
                </a:gridCol>
              </a:tblGrid>
              <a:tr h="23244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it-IT" sz="1000">
                          <a:effectLst/>
                        </a:rPr>
                        <a:t>Dipartimento / Facoltà di afferenza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it-IT" sz="1000">
                          <a:effectLst/>
                        </a:rPr>
                        <a:t>%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47491916"/>
                  </a:ext>
                </a:extLst>
              </a:tr>
              <a:tr h="23244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it-IT" sz="1000">
                          <a:effectLst/>
                        </a:rPr>
                        <a:t>Scienze Umane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it-IT" sz="1000">
                          <a:effectLst/>
                        </a:rPr>
                        <a:t>19,1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181932590"/>
                  </a:ext>
                </a:extLst>
              </a:tr>
              <a:tr h="23244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it-IT" sz="1000">
                          <a:effectLst/>
                        </a:rPr>
                        <a:t>Neuroscienze, Biomedicina e Movimento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it-IT" sz="1000">
                          <a:effectLst/>
                        </a:rPr>
                        <a:t>14,6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132782927"/>
                  </a:ext>
                </a:extLst>
              </a:tr>
              <a:tr h="23244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it-IT" sz="1000">
                          <a:effectLst/>
                        </a:rPr>
                        <a:t>Scienze Economiche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it-IT" sz="1000">
                          <a:effectLst/>
                        </a:rPr>
                        <a:t>11,2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4287103294"/>
                  </a:ext>
                </a:extLst>
              </a:tr>
              <a:tr h="23244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it-IT" sz="1000">
                          <a:effectLst/>
                        </a:rPr>
                        <a:t>Lingue e Letterature Straniere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it-IT" sz="1000">
                          <a:effectLst/>
                        </a:rPr>
                        <a:t>10,1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334396771"/>
                  </a:ext>
                </a:extLst>
              </a:tr>
              <a:tr h="23244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it-IT" sz="1000" dirty="0">
                          <a:effectLst/>
                        </a:rPr>
                        <a:t>Management</a:t>
                      </a:r>
                      <a:endParaRPr lang="it-I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it-IT" sz="1000">
                          <a:effectLst/>
                        </a:rPr>
                        <a:t>9,0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108985389"/>
                  </a:ext>
                </a:extLst>
              </a:tr>
              <a:tr h="23244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it-IT" sz="1000">
                          <a:effectLst/>
                        </a:rPr>
                        <a:t>Culture e Civiltà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it-IT" sz="1000">
                          <a:effectLst/>
                        </a:rPr>
                        <a:t>5,6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140632724"/>
                  </a:ext>
                </a:extLst>
              </a:tr>
              <a:tr h="23244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it-IT" sz="1000">
                          <a:effectLst/>
                        </a:rPr>
                        <a:t>Informatica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it-IT" sz="1000">
                          <a:effectLst/>
                        </a:rPr>
                        <a:t>5,6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657902608"/>
                  </a:ext>
                </a:extLst>
              </a:tr>
              <a:tr h="23244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it-IT" sz="1000">
                          <a:effectLst/>
                        </a:rPr>
                        <a:t>Medicina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it-IT" sz="1000">
                          <a:effectLst/>
                        </a:rPr>
                        <a:t>5,6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741112070"/>
                  </a:ext>
                </a:extLst>
              </a:tr>
              <a:tr h="23244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it-IT" sz="1000" dirty="0">
                          <a:effectLst/>
                        </a:rPr>
                        <a:t>Biotecnologie</a:t>
                      </a:r>
                      <a:endParaRPr lang="it-I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it-IT" sz="1000">
                          <a:effectLst/>
                        </a:rPr>
                        <a:t>4,5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742914809"/>
                  </a:ext>
                </a:extLst>
              </a:tr>
              <a:tr h="44424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it-IT" sz="1000">
                          <a:effectLst/>
                        </a:rPr>
                        <a:t>Scienze Chirurgiche Odontostomatologiche e Materno-Infantili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it-IT" sz="1000">
                          <a:effectLst/>
                        </a:rPr>
                        <a:t>4,5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804924963"/>
                  </a:ext>
                </a:extLst>
              </a:tr>
              <a:tr h="23244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it-IT" sz="1000">
                          <a:effectLst/>
                        </a:rPr>
                        <a:t>Diagnostica e Sanità Pubblica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it-IT" sz="1000">
                          <a:effectLst/>
                        </a:rPr>
                        <a:t>3,4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4282096211"/>
                  </a:ext>
                </a:extLst>
              </a:tr>
              <a:tr h="23244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it-IT" sz="1000">
                          <a:effectLst/>
                        </a:rPr>
                        <a:t>Ingegneria per la medicina di innovazione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it-IT" sz="1000">
                          <a:effectLst/>
                        </a:rPr>
                        <a:t>3,4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500336623"/>
                  </a:ext>
                </a:extLst>
              </a:tr>
              <a:tr h="23244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it-IT" sz="1000">
                          <a:effectLst/>
                        </a:rPr>
                        <a:t>Scienze Giuridiche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it-IT" sz="1000">
                          <a:effectLst/>
                        </a:rPr>
                        <a:t>2,2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885719909"/>
                  </a:ext>
                </a:extLst>
              </a:tr>
              <a:tr h="23244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it-IT" sz="1000">
                          <a:effectLst/>
                        </a:rPr>
                        <a:t>Facoltà di Medicina e Chirurgia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it-IT" sz="1000" dirty="0">
                          <a:effectLst/>
                        </a:rPr>
                        <a:t>1,1</a:t>
                      </a:r>
                      <a:endParaRPr lang="it-I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590693014"/>
                  </a:ext>
                </a:extLst>
              </a:tr>
            </a:tbl>
          </a:graphicData>
        </a:graphic>
      </p:graphicFrame>
      <p:graphicFrame>
        <p:nvGraphicFramePr>
          <p:cNvPr id="10" name="Tabella 9">
            <a:extLst>
              <a:ext uri="{FF2B5EF4-FFF2-40B4-BE49-F238E27FC236}">
                <a16:creationId xmlns:a16="http://schemas.microsoft.com/office/drawing/2014/main" id="{AE25C9F3-7FCC-157E-0511-6E001FBFD7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6298986"/>
              </p:ext>
            </p:extLst>
          </p:nvPr>
        </p:nvGraphicFramePr>
        <p:xfrm>
          <a:off x="5393802" y="3114072"/>
          <a:ext cx="6121709" cy="1313468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5356495">
                  <a:extLst>
                    <a:ext uri="{9D8B030D-6E8A-4147-A177-3AD203B41FA5}">
                      <a16:colId xmlns:a16="http://schemas.microsoft.com/office/drawing/2014/main" val="1173222647"/>
                    </a:ext>
                  </a:extLst>
                </a:gridCol>
                <a:gridCol w="765214">
                  <a:extLst>
                    <a:ext uri="{9D8B030D-6E8A-4147-A177-3AD203B41FA5}">
                      <a16:colId xmlns:a16="http://schemas.microsoft.com/office/drawing/2014/main" val="249840611"/>
                    </a:ext>
                  </a:extLst>
                </a:gridCol>
              </a:tblGrid>
              <a:tr h="3283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it-IT" sz="1000">
                          <a:effectLst/>
                        </a:rPr>
                        <a:t>Da quanti anni è inserita/o in Università?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it-IT" sz="1000">
                          <a:effectLst/>
                        </a:rPr>
                        <a:t>%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161865837"/>
                  </a:ext>
                </a:extLst>
              </a:tr>
              <a:tr h="3283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it-IT" sz="1000">
                          <a:effectLst/>
                        </a:rPr>
                        <a:t>Oltre i 14 anni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it-IT" sz="1000">
                          <a:effectLst/>
                        </a:rPr>
                        <a:t>59,6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505844719"/>
                  </a:ext>
                </a:extLst>
              </a:tr>
              <a:tr h="3283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it-IT" sz="1000">
                          <a:effectLst/>
                        </a:rPr>
                        <a:t>1-6 anni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it-IT" sz="1000">
                          <a:effectLst/>
                        </a:rPr>
                        <a:t>24,7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456679878"/>
                  </a:ext>
                </a:extLst>
              </a:tr>
              <a:tr h="3283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it-IT" sz="1000">
                          <a:effectLst/>
                        </a:rPr>
                        <a:t>7-13 anni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it-IT" sz="1000" dirty="0">
                          <a:effectLst/>
                        </a:rPr>
                        <a:t>15,7</a:t>
                      </a:r>
                      <a:endParaRPr lang="it-I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302421064"/>
                  </a:ext>
                </a:extLst>
              </a:tr>
            </a:tbl>
          </a:graphicData>
        </a:graphic>
      </p:graphicFrame>
      <p:sp>
        <p:nvSpPr>
          <p:cNvPr id="13" name="Rettangolo 12">
            <a:extLst>
              <a:ext uri="{FF2B5EF4-FFF2-40B4-BE49-F238E27FC236}">
                <a16:creationId xmlns:a16="http://schemas.microsoft.com/office/drawing/2014/main" id="{4F9BC998-C987-A0CF-A79C-7B1896AA21F5}"/>
              </a:ext>
            </a:extLst>
          </p:cNvPr>
          <p:cNvSpPr/>
          <p:nvPr/>
        </p:nvSpPr>
        <p:spPr>
          <a:xfrm>
            <a:off x="485895" y="2013856"/>
            <a:ext cx="11124914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Partecipanti complessivi: 166</a:t>
            </a:r>
          </a:p>
        </p:txBody>
      </p:sp>
    </p:spTree>
    <p:extLst>
      <p:ext uri="{BB962C8B-B14F-4D97-AF65-F5344CB8AC3E}">
        <p14:creationId xmlns:p14="http://schemas.microsoft.com/office/powerpoint/2010/main" val="1056953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F8378C8-E6C5-CE54-FD72-DE78C3EA1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coding derivato dalle rilevazioni I/II</a:t>
            </a:r>
          </a:p>
        </p:txBody>
      </p:sp>
      <p:graphicFrame>
        <p:nvGraphicFramePr>
          <p:cNvPr id="7" name="Segnaposto contenuto 6">
            <a:extLst>
              <a:ext uri="{FF2B5EF4-FFF2-40B4-BE49-F238E27FC236}">
                <a16:creationId xmlns:a16="http://schemas.microsoft.com/office/drawing/2014/main" id="{A3941DCD-0D29-70F6-54B1-EF13094C27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5029820"/>
              </p:ext>
            </p:extLst>
          </p:nvPr>
        </p:nvGraphicFramePr>
        <p:xfrm>
          <a:off x="580858" y="2035878"/>
          <a:ext cx="11029950" cy="4480560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6333397">
                  <a:extLst>
                    <a:ext uri="{9D8B030D-6E8A-4147-A177-3AD203B41FA5}">
                      <a16:colId xmlns:a16="http://schemas.microsoft.com/office/drawing/2014/main" val="2001937050"/>
                    </a:ext>
                  </a:extLst>
                </a:gridCol>
                <a:gridCol w="4696553">
                  <a:extLst>
                    <a:ext uri="{9D8B030D-6E8A-4147-A177-3AD203B41FA5}">
                      <a16:colId xmlns:a16="http://schemas.microsoft.com/office/drawing/2014/main" val="67721365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it-IT" sz="1400" dirty="0">
                          <a:effectLst/>
                        </a:rPr>
                        <a:t>Categorie</a:t>
                      </a:r>
                      <a:endParaRPr lang="it-IT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400">
                          <a:effectLst/>
                        </a:rPr>
                        <a:t>Etichette</a:t>
                      </a:r>
                      <a:endParaRPr lang="it-IT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86125602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r>
                        <a:rPr lang="it-IT" sz="1400" dirty="0">
                          <a:effectLst/>
                        </a:rPr>
                        <a:t>Avviare una riflessione sulla didattica nell’</a:t>
                      </a:r>
                      <a:r>
                        <a:rPr lang="it-IT" sz="1400" dirty="0" err="1">
                          <a:effectLst/>
                        </a:rPr>
                        <a:t>higher</a:t>
                      </a:r>
                      <a:r>
                        <a:rPr lang="it-IT" sz="1400" dirty="0">
                          <a:effectLst/>
                        </a:rPr>
                        <a:t> </a:t>
                      </a:r>
                      <a:r>
                        <a:rPr lang="it-IT" sz="1400" dirty="0" err="1">
                          <a:effectLst/>
                        </a:rPr>
                        <a:t>education</a:t>
                      </a:r>
                      <a:endParaRPr lang="it-IT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B3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B3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400">
                          <a:effectLst/>
                        </a:rPr>
                        <a:t>Introdurre alla didattica universitaria</a:t>
                      </a:r>
                      <a:endParaRPr lang="it-IT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2B3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84865319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>
                          <a:effectLst/>
                        </a:rPr>
                        <a:t>Rafforzare la consapevolezza e la motivazione del docente </a:t>
                      </a:r>
                      <a:endParaRPr lang="it-IT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2B3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2142229"/>
                  </a:ext>
                </a:extLst>
              </a:tr>
              <a:tr h="0">
                <a:tc rowSpan="4">
                  <a:txBody>
                    <a:bodyPr/>
                    <a:lstStyle/>
                    <a:p>
                      <a:r>
                        <a:rPr lang="it-IT" sz="1400" dirty="0">
                          <a:effectLst/>
                        </a:rPr>
                        <a:t>Promuovere e sostenere la (</a:t>
                      </a:r>
                      <a:r>
                        <a:rPr lang="it-IT" sz="1400" dirty="0" err="1">
                          <a:effectLst/>
                        </a:rPr>
                        <a:t>ri</a:t>
                      </a:r>
                      <a:r>
                        <a:rPr lang="it-IT" sz="1400" dirty="0">
                          <a:effectLst/>
                        </a:rPr>
                        <a:t>)progettazione didattica</a:t>
                      </a:r>
                      <a:endParaRPr lang="it-IT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B3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B3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B3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400">
                          <a:effectLst/>
                        </a:rPr>
                        <a:t>Riflettere su sulle logiche che sono alla base della progettazione didattica</a:t>
                      </a:r>
                      <a:endParaRPr lang="it-IT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2B3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32236034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>
                          <a:effectLst/>
                        </a:rPr>
                        <a:t>Riprogettare la propria didattica</a:t>
                      </a:r>
                      <a:endParaRPr lang="it-IT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2B3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18588908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>
                          <a:effectLst/>
                        </a:rPr>
                        <a:t>Raccogliere feedback per migliorare la didattica</a:t>
                      </a:r>
                      <a:endParaRPr lang="it-IT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2B3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96885742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>
                          <a:effectLst/>
                        </a:rPr>
                        <a:t>Innovare la propria visione della didattica</a:t>
                      </a:r>
                      <a:endParaRPr lang="it-IT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2B3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673788352"/>
                  </a:ext>
                </a:extLst>
              </a:tr>
              <a:tr h="0">
                <a:tc rowSpan="3">
                  <a:txBody>
                    <a:bodyPr/>
                    <a:lstStyle/>
                    <a:p>
                      <a:r>
                        <a:rPr lang="it-IT" sz="1400" dirty="0">
                          <a:effectLst/>
                        </a:rPr>
                        <a:t>Potenziare l’utilizzo di metodologie didattiche attive</a:t>
                      </a:r>
                      <a:endParaRPr lang="it-IT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B3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B3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B3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400">
                          <a:effectLst/>
                        </a:rPr>
                        <a:t>Promuovere le metodologie didattiche attive</a:t>
                      </a:r>
                      <a:endParaRPr lang="it-IT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2B3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12689541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>
                          <a:effectLst/>
                        </a:rPr>
                        <a:t>Individuare metodologie didattiche per promuovere la riflessione</a:t>
                      </a:r>
                      <a:endParaRPr lang="it-IT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2B3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66677716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>
                          <a:effectLst/>
                        </a:rPr>
                        <a:t>Introdurre metodologie didattiche cooperative</a:t>
                      </a:r>
                      <a:endParaRPr lang="it-IT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2B3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900578368"/>
                  </a:ext>
                </a:extLst>
              </a:tr>
              <a:tr h="0">
                <a:tc rowSpan="3">
                  <a:txBody>
                    <a:bodyPr/>
                    <a:lstStyle/>
                    <a:p>
                      <a:r>
                        <a:rPr lang="it-IT" sz="1400" dirty="0">
                          <a:effectLst/>
                        </a:rPr>
                        <a:t>Aumentare il coinvolgimento e la partecipazione degli studenti </a:t>
                      </a:r>
                      <a:endParaRPr lang="it-IT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rgbClr val="92B3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B3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dirty="0">
                          <a:effectLst/>
                        </a:rPr>
                        <a:t>Aumentare l’engagement degli studenti</a:t>
                      </a:r>
                      <a:endParaRPr lang="it-IT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2B3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36643953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>
                          <a:effectLst/>
                        </a:rPr>
                        <a:t>Aumentare l’engagement degli studenti in classi numerose</a:t>
                      </a:r>
                      <a:endParaRPr lang="it-IT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2B3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13943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>
                          <a:effectLst/>
                        </a:rPr>
                        <a:t>Aumentare l’engagement degli studenti non frequentanti</a:t>
                      </a:r>
                      <a:endParaRPr lang="it-IT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2B3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354024090"/>
                  </a:ext>
                </a:extLst>
              </a:tr>
              <a:tr h="0">
                <a:tc rowSpan="6">
                  <a:txBody>
                    <a:bodyPr/>
                    <a:lstStyle/>
                    <a:p>
                      <a:r>
                        <a:rPr lang="it-IT" sz="1400" dirty="0">
                          <a:effectLst/>
                        </a:rPr>
                        <a:t>Integrare l’intelligenza artificiale nella didattica universitaria</a:t>
                      </a:r>
                      <a:endParaRPr lang="it-IT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rgbClr val="92B3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it-IT" sz="1400">
                          <a:effectLst/>
                        </a:rPr>
                        <a:t>Riflettere sul legame tra IA e Higher Education</a:t>
                      </a:r>
                      <a:endParaRPr lang="it-IT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2B3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73030421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>
                          <a:effectLst/>
                        </a:rPr>
                        <a:t>Riflettere criticamente sull’utilizzo dell’IA in ambito didattico</a:t>
                      </a:r>
                      <a:endParaRPr lang="it-IT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2B3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27180331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>
                          <a:effectLst/>
                        </a:rPr>
                        <a:t>Utilizzare l’IA nella progettazione didattica</a:t>
                      </a:r>
                      <a:endParaRPr lang="it-IT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2B3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07941936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>
                          <a:effectLst/>
                        </a:rPr>
                        <a:t>Utilizzare l’IA per promuovere l’engagement</a:t>
                      </a:r>
                      <a:endParaRPr lang="it-IT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2B3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55375628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>
                          <a:effectLst/>
                        </a:rPr>
                        <a:t>Utilizzare l’IA per valutare gli apprendimenti</a:t>
                      </a:r>
                      <a:endParaRPr lang="it-IT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2B3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0688023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>
                          <a:effectLst/>
                        </a:rPr>
                        <a:t>Utilizzare l’IA nella didattica laboratoriale</a:t>
                      </a:r>
                      <a:endParaRPr lang="it-IT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2B3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4999063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2700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BF64034-8B16-423A-8132-B6E4C50E0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coding derivato dalle rilevazioni I/II</a:t>
            </a:r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EA1E06D4-EE32-9194-FD92-66951CC657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2839468"/>
              </p:ext>
            </p:extLst>
          </p:nvPr>
        </p:nvGraphicFramePr>
        <p:xfrm>
          <a:off x="574555" y="1871504"/>
          <a:ext cx="11000515" cy="4907280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6316495">
                  <a:extLst>
                    <a:ext uri="{9D8B030D-6E8A-4147-A177-3AD203B41FA5}">
                      <a16:colId xmlns:a16="http://schemas.microsoft.com/office/drawing/2014/main" val="4072318372"/>
                    </a:ext>
                  </a:extLst>
                </a:gridCol>
                <a:gridCol w="4684020">
                  <a:extLst>
                    <a:ext uri="{9D8B030D-6E8A-4147-A177-3AD203B41FA5}">
                      <a16:colId xmlns:a16="http://schemas.microsoft.com/office/drawing/2014/main" val="1143499579"/>
                    </a:ext>
                  </a:extLst>
                </a:gridCol>
              </a:tblGrid>
              <a:tr h="167193">
                <a:tc>
                  <a:txBody>
                    <a:bodyPr/>
                    <a:lstStyle/>
                    <a:p>
                      <a:r>
                        <a:rPr lang="it-IT" sz="1400" dirty="0">
                          <a:effectLst/>
                        </a:rPr>
                        <a:t>Categorie</a:t>
                      </a:r>
                      <a:endParaRPr lang="it-IT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97" marR="68397" marT="0" marB="0"/>
                </a:tc>
                <a:tc>
                  <a:txBody>
                    <a:bodyPr/>
                    <a:lstStyle/>
                    <a:p>
                      <a:r>
                        <a:rPr lang="it-IT" sz="1400">
                          <a:effectLst/>
                        </a:rPr>
                        <a:t>Etichette</a:t>
                      </a:r>
                      <a:endParaRPr lang="it-IT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97" marR="68397" marT="0" marB="0"/>
                </a:tc>
                <a:extLst>
                  <a:ext uri="{0D108BD9-81ED-4DB2-BD59-A6C34878D82A}">
                    <a16:rowId xmlns:a16="http://schemas.microsoft.com/office/drawing/2014/main" val="848459131"/>
                  </a:ext>
                </a:extLst>
              </a:tr>
              <a:tr h="167193">
                <a:tc rowSpan="5">
                  <a:txBody>
                    <a:bodyPr/>
                    <a:lstStyle/>
                    <a:p>
                      <a:r>
                        <a:rPr lang="it-IT" sz="1400" dirty="0">
                          <a:effectLst/>
                        </a:rPr>
                        <a:t>Integrare le tecnologie educative nella didattica universitaria</a:t>
                      </a:r>
                      <a:endParaRPr lang="it-IT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97" marR="68397" marT="0" marB="0">
                    <a:lnR w="12700" cap="flat" cmpd="sng" algn="ctr">
                      <a:solidFill>
                        <a:srgbClr val="92B3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it-IT" sz="1400">
                          <a:effectLst/>
                        </a:rPr>
                        <a:t>Integrare strumenti digitali nell’attività didattica</a:t>
                      </a:r>
                      <a:endParaRPr lang="it-IT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97" marR="68397" marT="0" marB="0">
                    <a:lnL w="12700" cap="flat" cmpd="sng" algn="ctr">
                      <a:solidFill>
                        <a:srgbClr val="92B3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548075301"/>
                  </a:ext>
                </a:extLst>
              </a:tr>
              <a:tr h="33438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>
                          <a:effectLst/>
                        </a:rPr>
                        <a:t>Approfondire l’utilizzo delle tecnologie didattiche per promuovere l’engagement</a:t>
                      </a:r>
                      <a:endParaRPr lang="it-IT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97" marR="68397" marT="0" marB="0">
                    <a:lnL w="12700" cap="flat" cmpd="sng" algn="ctr">
                      <a:solidFill>
                        <a:srgbClr val="92B3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688545352"/>
                  </a:ext>
                </a:extLst>
              </a:tr>
              <a:tr h="33438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>
                          <a:effectLst/>
                        </a:rPr>
                        <a:t>Approfondire l’utilizzo delle tecnologie didattiche per valutare gli apprendimenti</a:t>
                      </a:r>
                      <a:endParaRPr lang="it-IT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97" marR="68397" marT="0" marB="0">
                    <a:lnL w="12700" cap="flat" cmpd="sng" algn="ctr">
                      <a:solidFill>
                        <a:srgbClr val="92B3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178394704"/>
                  </a:ext>
                </a:extLst>
              </a:tr>
              <a:tr h="16719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>
                          <a:effectLst/>
                        </a:rPr>
                        <a:t>Progettare e condurre un corso erogato a distanza</a:t>
                      </a:r>
                      <a:endParaRPr lang="it-IT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97" marR="68397" marT="0" marB="0">
                    <a:lnL w="12700" cap="flat" cmpd="sng" algn="ctr">
                      <a:solidFill>
                        <a:srgbClr val="92B3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715451455"/>
                  </a:ext>
                </a:extLst>
              </a:tr>
              <a:tr h="16719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>
                          <a:effectLst/>
                        </a:rPr>
                        <a:t>Progettare e condurre un corso erogato in modalità blended</a:t>
                      </a:r>
                      <a:endParaRPr lang="it-IT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97" marR="68397" marT="0" marB="0">
                    <a:lnL w="12700" cap="flat" cmpd="sng" algn="ctr">
                      <a:solidFill>
                        <a:srgbClr val="92B3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613367811"/>
                  </a:ext>
                </a:extLst>
              </a:tr>
              <a:tr h="167193">
                <a:tc rowSpan="3">
                  <a:txBody>
                    <a:bodyPr/>
                    <a:lstStyle/>
                    <a:p>
                      <a:r>
                        <a:rPr lang="it-IT" sz="1400" dirty="0">
                          <a:effectLst/>
                        </a:rPr>
                        <a:t>Sostenere lo sviluppo delle competenze comunicative</a:t>
                      </a:r>
                      <a:endParaRPr lang="it-IT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97" marR="68397" marT="0" marB="0">
                    <a:lnR w="12700" cap="flat" cmpd="sng" algn="ctr">
                      <a:solidFill>
                        <a:srgbClr val="92B3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it-IT" sz="1400">
                          <a:effectLst/>
                        </a:rPr>
                        <a:t>Sviluppare strategie comunicative per la didattica</a:t>
                      </a:r>
                      <a:endParaRPr lang="it-IT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97" marR="68397" marT="0" marB="0">
                    <a:lnL w="12700" cap="flat" cmpd="sng" algn="ctr">
                      <a:solidFill>
                        <a:srgbClr val="92B3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731192309"/>
                  </a:ext>
                </a:extLst>
              </a:tr>
              <a:tr h="16719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>
                          <a:effectLst/>
                        </a:rPr>
                        <a:t>Potenziare le potenzialità espressive del docente</a:t>
                      </a:r>
                      <a:endParaRPr lang="it-IT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97" marR="68397" marT="0" marB="0">
                    <a:lnL w="12700" cap="flat" cmpd="sng" algn="ctr">
                      <a:solidFill>
                        <a:srgbClr val="92B3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307006059"/>
                  </a:ext>
                </a:extLst>
              </a:tr>
              <a:tr h="33438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>
                          <a:effectLst/>
                        </a:rPr>
                        <a:t>Potenziare la comunicazione didattica in lingua inglese (English-medium instruction)</a:t>
                      </a:r>
                      <a:endParaRPr lang="it-IT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97" marR="68397" marT="0" marB="0">
                    <a:lnL w="12700" cap="flat" cmpd="sng" algn="ctr">
                      <a:solidFill>
                        <a:srgbClr val="92B3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3484410"/>
                  </a:ext>
                </a:extLst>
              </a:tr>
              <a:tr h="334385">
                <a:tc rowSpan="3">
                  <a:txBody>
                    <a:bodyPr/>
                    <a:lstStyle/>
                    <a:p>
                      <a:r>
                        <a:rPr lang="it-IT" sz="1400" dirty="0">
                          <a:effectLst/>
                        </a:rPr>
                        <a:t>Approfondire conoscenze e competenze legate alla valutazione</a:t>
                      </a:r>
                      <a:endParaRPr lang="it-IT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97" marR="68397" marT="0" marB="0">
                    <a:lnR w="12700" cap="flat" cmpd="sng" algn="ctr">
                      <a:solidFill>
                        <a:srgbClr val="92B3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dirty="0">
                          <a:effectLst/>
                        </a:rPr>
                        <a:t>Conoscere e approfondire le metodologie di valutazione degli apprendimenti</a:t>
                      </a:r>
                      <a:endParaRPr lang="it-IT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97" marR="68397" marT="0" marB="0">
                    <a:lnL w="12700" cap="flat" cmpd="sng" algn="ctr">
                      <a:solidFill>
                        <a:srgbClr val="92B3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455108117"/>
                  </a:ext>
                </a:extLst>
              </a:tr>
              <a:tr h="16719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>
                          <a:effectLst/>
                        </a:rPr>
                        <a:t>Ottimizzare la progettazione delle prove valutative scritte e orali</a:t>
                      </a:r>
                      <a:endParaRPr lang="it-IT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97" marR="68397" marT="0" marB="0">
                    <a:lnL w="12700" cap="flat" cmpd="sng" algn="ctr">
                      <a:solidFill>
                        <a:srgbClr val="92B3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793086401"/>
                  </a:ext>
                </a:extLst>
              </a:tr>
              <a:tr h="16719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>
                          <a:effectLst/>
                        </a:rPr>
                        <a:t>Approfondire specifiche metodologie valutative</a:t>
                      </a:r>
                      <a:endParaRPr lang="it-IT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97" marR="68397" marT="0" marB="0">
                    <a:lnL w="12700" cap="flat" cmpd="sng" algn="ctr">
                      <a:solidFill>
                        <a:srgbClr val="92B3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265254329"/>
                  </a:ext>
                </a:extLst>
              </a:tr>
              <a:tr h="167193">
                <a:tc rowSpan="6">
                  <a:txBody>
                    <a:bodyPr/>
                    <a:lstStyle/>
                    <a:p>
                      <a:r>
                        <a:rPr lang="it-IT" sz="1400" dirty="0">
                          <a:effectLst/>
                        </a:rPr>
                        <a:t>Richiesta di approfondimenti legati alle didattiche disciplinari</a:t>
                      </a:r>
                      <a:endParaRPr lang="it-IT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97" marR="68397" marT="0" marB="0">
                    <a:lnR w="12700" cap="flat" cmpd="sng" algn="ctr">
                      <a:solidFill>
                        <a:srgbClr val="92B3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it-IT" sz="1400">
                          <a:effectLst/>
                        </a:rPr>
                        <a:t>Didattica delle discipline scientifiche</a:t>
                      </a:r>
                      <a:endParaRPr lang="it-IT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97" marR="68397" marT="0" marB="0">
                    <a:lnL w="12700" cap="flat" cmpd="sng" algn="ctr">
                      <a:solidFill>
                        <a:srgbClr val="92B3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168406493"/>
                  </a:ext>
                </a:extLst>
              </a:tr>
              <a:tr h="16719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>
                          <a:effectLst/>
                        </a:rPr>
                        <a:t>Didattica della geografia</a:t>
                      </a:r>
                      <a:endParaRPr lang="it-IT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97" marR="68397" marT="0" marB="0">
                    <a:lnL w="12700" cap="flat" cmpd="sng" algn="ctr">
                      <a:solidFill>
                        <a:srgbClr val="92B3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766150072"/>
                  </a:ext>
                </a:extLst>
              </a:tr>
              <a:tr h="16719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>
                          <a:effectLst/>
                        </a:rPr>
                        <a:t>Innovazione didattica nelle scienze economiche</a:t>
                      </a:r>
                      <a:endParaRPr lang="it-IT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97" marR="68397" marT="0" marB="0">
                    <a:lnL w="12700" cap="flat" cmpd="sng" algn="ctr">
                      <a:solidFill>
                        <a:srgbClr val="92B3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687404089"/>
                  </a:ext>
                </a:extLst>
              </a:tr>
              <a:tr h="16719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>
                          <a:effectLst/>
                        </a:rPr>
                        <a:t>Innovazione didattica in area medica</a:t>
                      </a:r>
                      <a:endParaRPr lang="it-IT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97" marR="68397" marT="0" marB="0">
                    <a:lnL w="12700" cap="flat" cmpd="sng" algn="ctr">
                      <a:solidFill>
                        <a:srgbClr val="92B3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885019464"/>
                  </a:ext>
                </a:extLst>
              </a:tr>
              <a:tr h="16719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>
                          <a:effectLst/>
                        </a:rPr>
                        <a:t>Innovazione didattica in area filosofia</a:t>
                      </a:r>
                      <a:endParaRPr lang="it-IT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97" marR="68397" marT="0" marB="0">
                    <a:lnL w="12700" cap="flat" cmpd="sng" algn="ctr">
                      <a:solidFill>
                        <a:srgbClr val="92B3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981126891"/>
                  </a:ext>
                </a:extLst>
              </a:tr>
              <a:tr h="16719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>
                          <a:effectLst/>
                        </a:rPr>
                        <a:t>Innovazione didattica in area linguistica</a:t>
                      </a:r>
                      <a:endParaRPr lang="it-IT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97" marR="68397" marT="0" marB="0">
                    <a:lnL w="12700" cap="flat" cmpd="sng" algn="ctr">
                      <a:solidFill>
                        <a:srgbClr val="92B3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60786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3572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8F9D5EA-CD06-8DA9-B1EB-23F06CF27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Dalle categorie ai bisogni</a:t>
            </a:r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0E413EA8-DF69-9697-8AEF-9DF3AFC11B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7208884"/>
              </p:ext>
            </p:extLst>
          </p:nvPr>
        </p:nvGraphicFramePr>
        <p:xfrm>
          <a:off x="449033" y="1993674"/>
          <a:ext cx="11272158" cy="4666582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5388428">
                  <a:extLst>
                    <a:ext uri="{9D8B030D-6E8A-4147-A177-3AD203B41FA5}">
                      <a16:colId xmlns:a16="http://schemas.microsoft.com/office/drawing/2014/main" val="1584193710"/>
                    </a:ext>
                  </a:extLst>
                </a:gridCol>
                <a:gridCol w="386443">
                  <a:extLst>
                    <a:ext uri="{9D8B030D-6E8A-4147-A177-3AD203B41FA5}">
                      <a16:colId xmlns:a16="http://schemas.microsoft.com/office/drawing/2014/main" val="502953015"/>
                    </a:ext>
                  </a:extLst>
                </a:gridCol>
                <a:gridCol w="5497287">
                  <a:extLst>
                    <a:ext uri="{9D8B030D-6E8A-4147-A177-3AD203B41FA5}">
                      <a16:colId xmlns:a16="http://schemas.microsoft.com/office/drawing/2014/main" val="3705900384"/>
                    </a:ext>
                  </a:extLst>
                </a:gridCol>
              </a:tblGrid>
              <a:tr h="293607">
                <a:tc>
                  <a:txBody>
                    <a:bodyPr/>
                    <a:lstStyle/>
                    <a:p>
                      <a:r>
                        <a:rPr lang="it-IT" sz="1600" dirty="0">
                          <a:effectLst/>
                        </a:rPr>
                        <a:t>Categorie  </a:t>
                      </a:r>
                      <a:endParaRPr lang="it-IT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28" marR="55428" marT="0" marB="0"/>
                </a:tc>
                <a:tc>
                  <a:txBody>
                    <a:bodyPr/>
                    <a:lstStyle/>
                    <a:p>
                      <a:endParaRPr lang="it-IT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28" marR="55428" marT="0" marB="0"/>
                </a:tc>
                <a:tc>
                  <a:txBody>
                    <a:bodyPr/>
                    <a:lstStyle/>
                    <a:p>
                      <a:r>
                        <a:rPr lang="it-IT" sz="1600" dirty="0">
                          <a:effectLst/>
                        </a:rPr>
                        <a:t>Bisogni formativi espressi dai docenti </a:t>
                      </a:r>
                      <a:endParaRPr lang="it-IT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28" marR="55428" marT="0" marB="0"/>
                </a:tc>
                <a:extLst>
                  <a:ext uri="{0D108BD9-81ED-4DB2-BD59-A6C34878D82A}">
                    <a16:rowId xmlns:a16="http://schemas.microsoft.com/office/drawing/2014/main" val="2886033966"/>
                  </a:ext>
                </a:extLst>
              </a:tr>
              <a:tr h="293607">
                <a:tc>
                  <a:txBody>
                    <a:bodyPr/>
                    <a:lstStyle/>
                    <a:p>
                      <a:r>
                        <a:rPr lang="it-IT" sz="1600" dirty="0">
                          <a:effectLst/>
                        </a:rPr>
                        <a:t>Avviare una riflessione sulla didattica nell’</a:t>
                      </a:r>
                      <a:r>
                        <a:rPr lang="it-IT" sz="1600" dirty="0" err="1">
                          <a:effectLst/>
                        </a:rPr>
                        <a:t>higher</a:t>
                      </a:r>
                      <a:r>
                        <a:rPr lang="it-IT" sz="1600" dirty="0">
                          <a:effectLst/>
                        </a:rPr>
                        <a:t> </a:t>
                      </a:r>
                      <a:r>
                        <a:rPr lang="it-IT" sz="1600" dirty="0" err="1">
                          <a:effectLst/>
                        </a:rPr>
                        <a:t>education</a:t>
                      </a:r>
                      <a:endParaRPr lang="it-IT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28" marR="55428" marT="0" marB="0"/>
                </a:tc>
                <a:tc rowSpan="2">
                  <a:txBody>
                    <a:bodyPr/>
                    <a:lstStyle/>
                    <a:p>
                      <a:endParaRPr lang="it-IT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28" marR="55428" marT="0" marB="0"/>
                </a:tc>
                <a:tc rowSpan="2">
                  <a:txBody>
                    <a:bodyPr/>
                    <a:lstStyle/>
                    <a:p>
                      <a:r>
                        <a:rPr lang="it-IT" sz="1600" kern="100" dirty="0">
                          <a:effectLst/>
                        </a:rPr>
                        <a:t>“Desidero capire come progettare da zero un nuovo insegnamento o perfezionare il modo in cui organizzo la mia didattica”</a:t>
                      </a:r>
                      <a:endParaRPr lang="it-IT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28" marR="55428" marT="0" marB="0"/>
                </a:tc>
                <a:extLst>
                  <a:ext uri="{0D108BD9-81ED-4DB2-BD59-A6C34878D82A}">
                    <a16:rowId xmlns:a16="http://schemas.microsoft.com/office/drawing/2014/main" val="3735392085"/>
                  </a:ext>
                </a:extLst>
              </a:tr>
              <a:tr h="318642">
                <a:tc>
                  <a:txBody>
                    <a:bodyPr/>
                    <a:lstStyle/>
                    <a:p>
                      <a:r>
                        <a:rPr lang="it-IT" sz="1600" dirty="0">
                          <a:effectLst/>
                        </a:rPr>
                        <a:t>Promuovere e sostenere la (</a:t>
                      </a:r>
                      <a:r>
                        <a:rPr lang="it-IT" sz="1600" dirty="0" err="1">
                          <a:effectLst/>
                        </a:rPr>
                        <a:t>ri</a:t>
                      </a:r>
                      <a:r>
                        <a:rPr lang="it-IT" sz="1600" dirty="0">
                          <a:effectLst/>
                        </a:rPr>
                        <a:t>)progettazione didattica</a:t>
                      </a:r>
                      <a:endParaRPr lang="it-IT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28" marR="55428" marT="0" marB="0"/>
                </a:tc>
                <a:tc vMerge="1">
                  <a:txBody>
                    <a:bodyPr/>
                    <a:lstStyle/>
                    <a:p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28" marR="55428" marT="0" marB="0"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2612465"/>
                  </a:ext>
                </a:extLst>
              </a:tr>
              <a:tr h="339127">
                <a:tc>
                  <a:txBody>
                    <a:bodyPr/>
                    <a:lstStyle/>
                    <a:p>
                      <a:r>
                        <a:rPr lang="it-IT" sz="1600" dirty="0">
                          <a:effectLst/>
                        </a:rPr>
                        <a:t>Potenziare l’utilizzo di metodologie didattiche attive</a:t>
                      </a:r>
                      <a:endParaRPr lang="it-IT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28" marR="55428" marT="0" marB="0"/>
                </a:tc>
                <a:tc rowSpan="7">
                  <a:txBody>
                    <a:bodyPr/>
                    <a:lstStyle/>
                    <a:p>
                      <a:endParaRPr lang="it-IT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28" marR="55428" marT="0" marB="0"/>
                </a:tc>
                <a:tc rowSpan="2">
                  <a:txBody>
                    <a:bodyPr/>
                    <a:lstStyle/>
                    <a:p>
                      <a:r>
                        <a:rPr lang="it-IT" sz="1600" dirty="0">
                          <a:effectLst/>
                        </a:rPr>
                        <a:t>“Desidero coinvolgere di più i miei studenti e interagire con loro in aula”</a:t>
                      </a:r>
                      <a:endParaRPr lang="it-IT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28" marR="55428" marT="0" marB="0"/>
                </a:tc>
                <a:extLst>
                  <a:ext uri="{0D108BD9-81ED-4DB2-BD59-A6C34878D82A}">
                    <a16:rowId xmlns:a16="http://schemas.microsoft.com/office/drawing/2014/main" val="1688328863"/>
                  </a:ext>
                </a:extLst>
              </a:tr>
              <a:tr h="340265">
                <a:tc>
                  <a:txBody>
                    <a:bodyPr/>
                    <a:lstStyle/>
                    <a:p>
                      <a:r>
                        <a:rPr lang="it-IT" sz="1600" dirty="0">
                          <a:effectLst/>
                        </a:rPr>
                        <a:t>Aumentare il coinvolgimento e la partecipazione degli studenti</a:t>
                      </a:r>
                      <a:endParaRPr lang="it-IT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28" marR="55428" marT="0" marB="0"/>
                </a:tc>
                <a:tc vMerge="1">
                  <a:txBody>
                    <a:bodyPr/>
                    <a:lstStyle/>
                    <a:p>
                      <a:endParaRPr lang="it-IT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28" marR="55428" marT="0" marB="0"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20252"/>
                  </a:ext>
                </a:extLst>
              </a:tr>
              <a:tr h="329454">
                <a:tc>
                  <a:txBody>
                    <a:bodyPr/>
                    <a:lstStyle/>
                    <a:p>
                      <a:r>
                        <a:rPr lang="it-IT" sz="1600" dirty="0">
                          <a:effectLst/>
                        </a:rPr>
                        <a:t>Integrare l’intelligenza artificiale nella didattica universitaria</a:t>
                      </a:r>
                      <a:endParaRPr lang="it-IT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28" marR="55428" marT="0" marB="0"/>
                </a:tc>
                <a:tc vMerge="1">
                  <a:txBody>
                    <a:bodyPr/>
                    <a:lstStyle/>
                    <a:p>
                      <a:endParaRPr lang="it-IT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28" marR="55428" marT="0" marB="0"/>
                </a:tc>
                <a:tc rowSpan="2">
                  <a:txBody>
                    <a:bodyPr/>
                    <a:lstStyle/>
                    <a:p>
                      <a:r>
                        <a:rPr lang="it-IT" sz="1600" dirty="0">
                          <a:effectLst/>
                        </a:rPr>
                        <a:t>“Desidero integrare nei miei insegnamenti le tecnologie didattiche e l’AI”</a:t>
                      </a:r>
                      <a:endParaRPr lang="it-IT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28" marR="55428" marT="0" marB="0"/>
                </a:tc>
                <a:extLst>
                  <a:ext uri="{0D108BD9-81ED-4DB2-BD59-A6C34878D82A}">
                    <a16:rowId xmlns:a16="http://schemas.microsoft.com/office/drawing/2014/main" val="3308633364"/>
                  </a:ext>
                </a:extLst>
              </a:tr>
              <a:tr h="398872">
                <a:tc>
                  <a:txBody>
                    <a:bodyPr/>
                    <a:lstStyle/>
                    <a:p>
                      <a:r>
                        <a:rPr lang="it-IT" sz="1600" dirty="0">
                          <a:effectLst/>
                        </a:rPr>
                        <a:t>Integrare le tecnologie educative nella didattica universitaria</a:t>
                      </a:r>
                      <a:endParaRPr lang="it-IT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28" marR="55428" marT="0" marB="0"/>
                </a:tc>
                <a:tc vMerge="1">
                  <a:txBody>
                    <a:bodyPr/>
                    <a:lstStyle/>
                    <a:p>
                      <a:endParaRPr lang="it-IT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28" marR="55428" marT="0" marB="0"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5083186"/>
                  </a:ext>
                </a:extLst>
              </a:tr>
              <a:tr h="511536">
                <a:tc>
                  <a:txBody>
                    <a:bodyPr/>
                    <a:lstStyle/>
                    <a:p>
                      <a:r>
                        <a:rPr lang="it-IT" sz="1600" dirty="0">
                          <a:effectLst/>
                        </a:rPr>
                        <a:t>Promuovere lo sviluppo delle competenze comunicative</a:t>
                      </a:r>
                      <a:endParaRPr lang="it-IT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28" marR="55428" marT="0" marB="0"/>
                </a:tc>
                <a:tc vMerge="1">
                  <a:txBody>
                    <a:bodyPr/>
                    <a:lstStyle/>
                    <a:p>
                      <a:endParaRPr lang="it-IT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28" marR="55428" marT="0" marB="0"/>
                </a:tc>
                <a:tc>
                  <a:txBody>
                    <a:bodyPr/>
                    <a:lstStyle/>
                    <a:p>
                      <a:r>
                        <a:rPr lang="it-IT" sz="1600" dirty="0">
                          <a:effectLst/>
                        </a:rPr>
                        <a:t>“Desidero migliorare le mie competenze comunicative in aula e non solo”</a:t>
                      </a:r>
                      <a:endParaRPr lang="it-IT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28" marR="55428" marT="0" marB="0"/>
                </a:tc>
                <a:extLst>
                  <a:ext uri="{0D108BD9-81ED-4DB2-BD59-A6C34878D82A}">
                    <a16:rowId xmlns:a16="http://schemas.microsoft.com/office/drawing/2014/main" val="1584087213"/>
                  </a:ext>
                </a:extLst>
              </a:tr>
              <a:tr h="683944">
                <a:tc>
                  <a:txBody>
                    <a:bodyPr/>
                    <a:lstStyle/>
                    <a:p>
                      <a:r>
                        <a:rPr lang="it-IT" sz="1600">
                          <a:effectLst/>
                        </a:rPr>
                        <a:t>Approfondire conoscenze e competenze legate alla progettazione valutativa</a:t>
                      </a:r>
                      <a:endParaRPr lang="it-IT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28" marR="55428" marT="0" marB="0"/>
                </a:tc>
                <a:tc vMerge="1">
                  <a:txBody>
                    <a:bodyPr/>
                    <a:lstStyle/>
                    <a:p>
                      <a:endParaRPr lang="it-IT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28" marR="55428" marT="0" marB="0"/>
                </a:tc>
                <a:tc>
                  <a:txBody>
                    <a:bodyPr/>
                    <a:lstStyle/>
                    <a:p>
                      <a:r>
                        <a:rPr lang="it-IT" sz="1600" dirty="0">
                          <a:effectLst/>
                        </a:rPr>
                        <a:t>“Desidero capire come valutare efficacemente i risultati dell’apprendimento degli studenti”</a:t>
                      </a:r>
                      <a:endParaRPr lang="it-IT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28" marR="55428" marT="0" marB="0"/>
                </a:tc>
                <a:extLst>
                  <a:ext uri="{0D108BD9-81ED-4DB2-BD59-A6C34878D82A}">
                    <a16:rowId xmlns:a16="http://schemas.microsoft.com/office/drawing/2014/main" val="166174704"/>
                  </a:ext>
                </a:extLst>
              </a:tr>
              <a:tr h="569006">
                <a:tc>
                  <a:txBody>
                    <a:bodyPr/>
                    <a:lstStyle/>
                    <a:p>
                      <a:r>
                        <a:rPr lang="it-IT" sz="1600">
                          <a:effectLst/>
                        </a:rPr>
                        <a:t>Richiesta di approfondimenti legati alle didattiche disciplinari</a:t>
                      </a:r>
                      <a:endParaRPr lang="it-IT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28" marR="55428" marT="0" marB="0"/>
                </a:tc>
                <a:tc vMerge="1">
                  <a:txBody>
                    <a:bodyPr/>
                    <a:lstStyle/>
                    <a:p>
                      <a:endParaRPr lang="it-IT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28" marR="55428" marT="0" marB="0"/>
                </a:tc>
                <a:tc>
                  <a:txBody>
                    <a:bodyPr/>
                    <a:lstStyle/>
                    <a:p>
                      <a:r>
                        <a:rPr lang="it-IT" sz="1600" dirty="0">
                          <a:effectLst/>
                        </a:rPr>
                        <a:t>“Desidero venire in contatto con colleghi che hanno sperimento delle azioni di innovazione didattica”</a:t>
                      </a:r>
                      <a:endParaRPr lang="it-IT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28" marR="55428" marT="0" marB="0"/>
                </a:tc>
                <a:extLst>
                  <a:ext uri="{0D108BD9-81ED-4DB2-BD59-A6C34878D82A}">
                    <a16:rowId xmlns:a16="http://schemas.microsoft.com/office/drawing/2014/main" val="2044545952"/>
                  </a:ext>
                </a:extLst>
              </a:tr>
            </a:tbl>
          </a:graphicData>
        </a:graphic>
      </p:graphicFrame>
      <p:sp>
        <p:nvSpPr>
          <p:cNvPr id="5" name="Parentesi graffa chiusa 4">
            <a:extLst>
              <a:ext uri="{FF2B5EF4-FFF2-40B4-BE49-F238E27FC236}">
                <a16:creationId xmlns:a16="http://schemas.microsoft.com/office/drawing/2014/main" id="{BD33B22B-D08D-76E1-955F-ADBBD8B8B242}"/>
              </a:ext>
            </a:extLst>
          </p:cNvPr>
          <p:cNvSpPr/>
          <p:nvPr/>
        </p:nvSpPr>
        <p:spPr>
          <a:xfrm>
            <a:off x="6008910" y="2381150"/>
            <a:ext cx="152401" cy="605994"/>
          </a:xfrm>
          <a:prstGeom prst="righ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Parentesi graffa chiusa 7">
            <a:extLst>
              <a:ext uri="{FF2B5EF4-FFF2-40B4-BE49-F238E27FC236}">
                <a16:creationId xmlns:a16="http://schemas.microsoft.com/office/drawing/2014/main" id="{6BE27B5C-9727-ECAC-7A51-2155241FE6D4}"/>
              </a:ext>
            </a:extLst>
          </p:cNvPr>
          <p:cNvSpPr/>
          <p:nvPr/>
        </p:nvSpPr>
        <p:spPr>
          <a:xfrm>
            <a:off x="6008911" y="3126003"/>
            <a:ext cx="152401" cy="605994"/>
          </a:xfrm>
          <a:prstGeom prst="righ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Parentesi graffa chiusa 8">
            <a:extLst>
              <a:ext uri="{FF2B5EF4-FFF2-40B4-BE49-F238E27FC236}">
                <a16:creationId xmlns:a16="http://schemas.microsoft.com/office/drawing/2014/main" id="{A0A9645B-D468-21B9-28DF-686AB18145B7}"/>
              </a:ext>
            </a:extLst>
          </p:cNvPr>
          <p:cNvSpPr/>
          <p:nvPr/>
        </p:nvSpPr>
        <p:spPr>
          <a:xfrm>
            <a:off x="6008910" y="4023968"/>
            <a:ext cx="152401" cy="605994"/>
          </a:xfrm>
          <a:prstGeom prst="righ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Freccia destra 9">
            <a:extLst>
              <a:ext uri="{FF2B5EF4-FFF2-40B4-BE49-F238E27FC236}">
                <a16:creationId xmlns:a16="http://schemas.microsoft.com/office/drawing/2014/main" id="{DBD20FFF-EB20-3EDD-41E3-84E4DA1126A8}"/>
              </a:ext>
            </a:extLst>
          </p:cNvPr>
          <p:cNvSpPr/>
          <p:nvPr/>
        </p:nvSpPr>
        <p:spPr>
          <a:xfrm>
            <a:off x="6008910" y="5127172"/>
            <a:ext cx="141512" cy="130629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Freccia destra 10">
            <a:extLst>
              <a:ext uri="{FF2B5EF4-FFF2-40B4-BE49-F238E27FC236}">
                <a16:creationId xmlns:a16="http://schemas.microsoft.com/office/drawing/2014/main" id="{D5CC1599-5C8D-A782-2465-E16DE1C81163}"/>
              </a:ext>
            </a:extLst>
          </p:cNvPr>
          <p:cNvSpPr/>
          <p:nvPr/>
        </p:nvSpPr>
        <p:spPr>
          <a:xfrm>
            <a:off x="5981697" y="5697049"/>
            <a:ext cx="141512" cy="130629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Freccia destra 11">
            <a:extLst>
              <a:ext uri="{FF2B5EF4-FFF2-40B4-BE49-F238E27FC236}">
                <a16:creationId xmlns:a16="http://schemas.microsoft.com/office/drawing/2014/main" id="{30E7459C-0815-8E77-1A2C-5500DE4FA16F}"/>
              </a:ext>
            </a:extLst>
          </p:cNvPr>
          <p:cNvSpPr/>
          <p:nvPr/>
        </p:nvSpPr>
        <p:spPr>
          <a:xfrm>
            <a:off x="5965367" y="6252220"/>
            <a:ext cx="141512" cy="130629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8357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A046654-4A59-2EF9-F1BC-F5EB872D9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suggerimenti giunti da Direttori, Referenti, ecc.</a:t>
            </a:r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A5669615-1200-8E97-D34C-FC78BFB1E8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9093972"/>
              </p:ext>
            </p:extLst>
          </p:nvPr>
        </p:nvGraphicFramePr>
        <p:xfrm>
          <a:off x="581025" y="2181225"/>
          <a:ext cx="11029950" cy="3678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13510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3248C21-6C63-72DF-950B-8DB911EF6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Un percorso in costruzione: Dai bisogni agli incontri I/II</a:t>
            </a:r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19F8FCA6-B13D-CBFF-E143-EB697E6D54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6140143"/>
              </p:ext>
            </p:extLst>
          </p:nvPr>
        </p:nvGraphicFramePr>
        <p:xfrm>
          <a:off x="607213" y="2031524"/>
          <a:ext cx="11029950" cy="4389120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4665889">
                  <a:extLst>
                    <a:ext uri="{9D8B030D-6E8A-4147-A177-3AD203B41FA5}">
                      <a16:colId xmlns:a16="http://schemas.microsoft.com/office/drawing/2014/main" val="607752788"/>
                    </a:ext>
                  </a:extLst>
                </a:gridCol>
                <a:gridCol w="6364061">
                  <a:extLst>
                    <a:ext uri="{9D8B030D-6E8A-4147-A177-3AD203B41FA5}">
                      <a16:colId xmlns:a16="http://schemas.microsoft.com/office/drawing/2014/main" val="270941139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it-IT" sz="1600" dirty="0">
                          <a:effectLst/>
                        </a:rPr>
                        <a:t>Bisogni formativi espressi dai docenti</a:t>
                      </a:r>
                      <a:endParaRPr lang="it-IT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it-IT" sz="1600">
                          <a:effectLst/>
                        </a:rPr>
                        <a:t>Incontri specifici</a:t>
                      </a:r>
                      <a:endParaRPr lang="it-IT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75410133"/>
                  </a:ext>
                </a:extLst>
              </a:tr>
              <a:tr h="0">
                <a:tc rowSpan="4">
                  <a:txBody>
                    <a:bodyPr/>
                    <a:lstStyle/>
                    <a:p>
                      <a:r>
                        <a:rPr lang="it-IT" sz="1600" dirty="0">
                          <a:effectLst/>
                        </a:rPr>
                        <a:t>“Desidero capire come progettare da zero un nuovo insegnamento o perfezionare il modo in cui organizzo la mia didattica”</a:t>
                      </a:r>
                      <a:endParaRPr lang="it-IT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it-IT" sz="1600">
                          <a:effectLst/>
                        </a:rPr>
                        <a:t>Progettare la didattica attraverso il Syllabus</a:t>
                      </a:r>
                      <a:endParaRPr lang="it-IT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6623766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>
                          <a:effectLst/>
                        </a:rPr>
                        <a:t>Scegliere le strategie didattiche</a:t>
                      </a:r>
                      <a:endParaRPr lang="it-IT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7051774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>
                          <a:effectLst/>
                        </a:rPr>
                        <a:t>Progettare un’innovazione didattica</a:t>
                      </a:r>
                      <a:endParaRPr lang="it-IT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7918073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>
                          <a:effectLst/>
                        </a:rPr>
                        <a:t>Affrontare le sfide della didattica in ottica trasformativa e migliorativa</a:t>
                      </a:r>
                      <a:endParaRPr lang="it-IT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77749921"/>
                  </a:ext>
                </a:extLst>
              </a:tr>
              <a:tr h="118745">
                <a:tc rowSpan="6">
                  <a:txBody>
                    <a:bodyPr/>
                    <a:lstStyle/>
                    <a:p>
                      <a:r>
                        <a:rPr lang="it-IT" sz="1600" dirty="0">
                          <a:effectLst/>
                        </a:rPr>
                        <a:t>“Desidero coinvolgere di più i miei studenti e interagire con loro in aula”</a:t>
                      </a:r>
                      <a:endParaRPr lang="it-IT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it-IT" sz="1600">
                          <a:effectLst/>
                        </a:rPr>
                        <a:t>Come coinvolgere gli studenti attraverso l’apprendimento trasformativo</a:t>
                      </a:r>
                      <a:endParaRPr lang="it-IT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53398343"/>
                  </a:ext>
                </a:extLst>
              </a:tr>
              <a:tr h="11874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>
                          <a:effectLst/>
                        </a:rPr>
                        <a:t>La lezione frontale: come promuovere l’engagement</a:t>
                      </a:r>
                      <a:endParaRPr lang="it-IT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81364039"/>
                  </a:ext>
                </a:extLst>
              </a:tr>
              <a:tr h="11874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>
                          <a:effectLst/>
                        </a:rPr>
                        <a:t>Il lavoro di gruppo in ambito universitario</a:t>
                      </a:r>
                      <a:endParaRPr lang="it-IT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64051779"/>
                  </a:ext>
                </a:extLst>
              </a:tr>
              <a:tr h="11874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>
                          <a:effectLst/>
                        </a:rPr>
                        <a:t>Didattica attiva in classi numerose</a:t>
                      </a:r>
                      <a:endParaRPr lang="it-IT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81281584"/>
                  </a:ext>
                </a:extLst>
              </a:tr>
              <a:tr h="11874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>
                          <a:effectLst/>
                        </a:rPr>
                        <a:t>Apprendere da casi e problemi: PBL, TBL, CBL</a:t>
                      </a:r>
                      <a:endParaRPr lang="it-IT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16985426"/>
                  </a:ext>
                </a:extLst>
              </a:tr>
              <a:tr h="11874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>
                          <a:effectLst/>
                        </a:rPr>
                        <a:t>Che cos’è il Virtual Exchange?</a:t>
                      </a:r>
                      <a:endParaRPr lang="it-IT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85079818"/>
                  </a:ext>
                </a:extLst>
              </a:tr>
              <a:tr h="118745">
                <a:tc rowSpan="7">
                  <a:txBody>
                    <a:bodyPr/>
                    <a:lstStyle/>
                    <a:p>
                      <a:r>
                        <a:rPr lang="it-IT" sz="1600" dirty="0">
                          <a:effectLst/>
                        </a:rPr>
                        <a:t>“Desidero integrare nei miei insegnamenti le tecnologie didattiche e l’AI”</a:t>
                      </a:r>
                      <a:endParaRPr lang="it-IT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it-IT" sz="1600">
                          <a:effectLst/>
                        </a:rPr>
                        <a:t>Progettare la didattica con l’AI</a:t>
                      </a:r>
                      <a:endParaRPr lang="it-IT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76341954"/>
                  </a:ext>
                </a:extLst>
              </a:tr>
              <a:tr h="11874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>
                          <a:effectLst/>
                        </a:rPr>
                        <a:t>AI per la conduzione di una lezione</a:t>
                      </a:r>
                      <a:endParaRPr lang="it-IT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33991897"/>
                  </a:ext>
                </a:extLst>
              </a:tr>
              <a:tr h="11874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>
                          <a:effectLst/>
                        </a:rPr>
                        <a:t>AI per la valutazione dell’apprendimento</a:t>
                      </a:r>
                      <a:endParaRPr lang="it-IT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73173337"/>
                  </a:ext>
                </a:extLst>
              </a:tr>
              <a:tr h="11874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>
                          <a:effectLst/>
                        </a:rPr>
                        <a:t>AI e didattica universitaria: una riflessione etica</a:t>
                      </a:r>
                      <a:endParaRPr lang="it-IT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64707257"/>
                  </a:ext>
                </a:extLst>
              </a:tr>
              <a:tr h="11874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>
                          <a:effectLst/>
                        </a:rPr>
                        <a:t>Progettare per la didattica online e/o blended</a:t>
                      </a:r>
                      <a:endParaRPr lang="it-IT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47708229"/>
                  </a:ext>
                </a:extLst>
              </a:tr>
              <a:tr h="11874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>
                          <a:effectLst/>
                        </a:rPr>
                        <a:t>Utilizzare le tecnologie didattiche per promuovere l’interazione in aula </a:t>
                      </a:r>
                      <a:endParaRPr lang="it-IT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8615670"/>
                  </a:ext>
                </a:extLst>
              </a:tr>
              <a:tr h="11874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>
                          <a:effectLst/>
                        </a:rPr>
                        <a:t>Utilizzare le tecnologie didattiche per valutare l’apprendimento</a:t>
                      </a:r>
                      <a:endParaRPr lang="it-IT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601534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5327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33E6D84-6E22-95D9-D58D-79A3354DD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Un percorso in costruzione: Dai bisogni agli incontri I/II</a:t>
            </a:r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6F85A99A-5A5E-F64D-C2C3-1FBDCBE932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2362451"/>
              </p:ext>
            </p:extLst>
          </p:nvPr>
        </p:nvGraphicFramePr>
        <p:xfrm>
          <a:off x="580858" y="2498244"/>
          <a:ext cx="11029950" cy="3169920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4655171">
                  <a:extLst>
                    <a:ext uri="{9D8B030D-6E8A-4147-A177-3AD203B41FA5}">
                      <a16:colId xmlns:a16="http://schemas.microsoft.com/office/drawing/2014/main" val="3048337312"/>
                    </a:ext>
                  </a:extLst>
                </a:gridCol>
                <a:gridCol w="6374779">
                  <a:extLst>
                    <a:ext uri="{9D8B030D-6E8A-4147-A177-3AD203B41FA5}">
                      <a16:colId xmlns:a16="http://schemas.microsoft.com/office/drawing/2014/main" val="1380537970"/>
                    </a:ext>
                  </a:extLst>
                </a:gridCol>
              </a:tblGrid>
              <a:tr h="118745">
                <a:tc>
                  <a:txBody>
                    <a:bodyPr/>
                    <a:lstStyle/>
                    <a:p>
                      <a:r>
                        <a:rPr lang="it-IT" sz="1600" dirty="0">
                          <a:effectLst/>
                        </a:rPr>
                        <a:t>Bisogni formativi espressi dai docenti</a:t>
                      </a:r>
                      <a:endParaRPr lang="it-IT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it-IT" sz="1600" dirty="0">
                          <a:effectLst/>
                        </a:rPr>
                        <a:t>Incontri specifici</a:t>
                      </a:r>
                      <a:endParaRPr lang="it-IT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74393056"/>
                  </a:ext>
                </a:extLst>
              </a:tr>
              <a:tr h="118745">
                <a:tc rowSpan="3">
                  <a:txBody>
                    <a:bodyPr/>
                    <a:lstStyle/>
                    <a:p>
                      <a:r>
                        <a:rPr lang="it-IT" sz="1600" dirty="0">
                          <a:effectLst/>
                        </a:rPr>
                        <a:t>“Desidero migliorare le mie competenze comunicative in aula e non solo”</a:t>
                      </a:r>
                      <a:endParaRPr lang="it-IT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it-IT" sz="1600" dirty="0">
                          <a:effectLst/>
                        </a:rPr>
                        <a:t>Il public </a:t>
                      </a:r>
                      <a:r>
                        <a:rPr lang="it-IT" sz="1600" dirty="0" err="1">
                          <a:effectLst/>
                        </a:rPr>
                        <a:t>speaking</a:t>
                      </a:r>
                      <a:r>
                        <a:rPr lang="it-IT" sz="1600" dirty="0">
                          <a:effectLst/>
                        </a:rPr>
                        <a:t> in ambito universitario</a:t>
                      </a:r>
                      <a:endParaRPr lang="it-IT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40810388"/>
                  </a:ext>
                </a:extLst>
              </a:tr>
              <a:tr h="11874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>
                          <a:effectLst/>
                        </a:rPr>
                        <a:t>Tecniche teatrali applicate alla didattica</a:t>
                      </a:r>
                      <a:endParaRPr lang="it-IT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39042002"/>
                  </a:ext>
                </a:extLst>
              </a:tr>
              <a:tr h="11874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>
                          <a:effectLst/>
                        </a:rPr>
                        <a:t>English Medium </a:t>
                      </a:r>
                      <a:r>
                        <a:rPr lang="it-IT" sz="1600" dirty="0" err="1">
                          <a:effectLst/>
                        </a:rPr>
                        <a:t>Instruction</a:t>
                      </a:r>
                      <a:endParaRPr lang="it-IT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44210884"/>
                  </a:ext>
                </a:extLst>
              </a:tr>
              <a:tr h="118745">
                <a:tc rowSpan="4">
                  <a:txBody>
                    <a:bodyPr/>
                    <a:lstStyle/>
                    <a:p>
                      <a:r>
                        <a:rPr lang="it-IT" sz="1600" dirty="0">
                          <a:effectLst/>
                        </a:rPr>
                        <a:t>“Desidero capire come valutare efficacemente i risultati dell’apprendimento degli studenti”</a:t>
                      </a:r>
                      <a:endParaRPr lang="it-IT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it-IT" sz="1600" dirty="0">
                          <a:effectLst/>
                        </a:rPr>
                        <a:t>Costruire prove valutative in ambito universitario</a:t>
                      </a:r>
                      <a:endParaRPr lang="it-IT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69102035"/>
                  </a:ext>
                </a:extLst>
              </a:tr>
              <a:tr h="11874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>
                          <a:effectLst/>
                        </a:rPr>
                        <a:t>Valutazione scritta, valutazione orale</a:t>
                      </a:r>
                      <a:endParaRPr lang="it-IT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78610889"/>
                  </a:ext>
                </a:extLst>
              </a:tr>
              <a:tr h="11874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>
                          <a:effectLst/>
                        </a:rPr>
                        <a:t>Strategie di feedback per promuovere l’apprendimento e rimodulare l’insegnamento</a:t>
                      </a:r>
                      <a:endParaRPr lang="it-IT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06251795"/>
                  </a:ext>
                </a:extLst>
              </a:tr>
              <a:tr h="11874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>
                          <a:effectLst/>
                        </a:rPr>
                        <a:t>Oltre il plagio: progettare prove significative ai tempi dell’AI</a:t>
                      </a:r>
                      <a:endParaRPr lang="it-IT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64551285"/>
                  </a:ext>
                </a:extLst>
              </a:tr>
              <a:tr h="118745">
                <a:tc rowSpan="4">
                  <a:txBody>
                    <a:bodyPr/>
                    <a:lstStyle/>
                    <a:p>
                      <a:r>
                        <a:rPr lang="it-IT" sz="1600" dirty="0">
                          <a:effectLst/>
                        </a:rPr>
                        <a:t>“Desidero venire in contatto con colleghi che hanno sperimento delle azioni di innovazione didattica”</a:t>
                      </a:r>
                      <a:endParaRPr lang="it-IT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it-IT" sz="1600" dirty="0">
                          <a:effectLst/>
                        </a:rPr>
                        <a:t>Innovazione didattica in area filosofica</a:t>
                      </a:r>
                      <a:endParaRPr lang="it-IT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7053016"/>
                  </a:ext>
                </a:extLst>
              </a:tr>
              <a:tr h="11874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>
                          <a:effectLst/>
                        </a:rPr>
                        <a:t>Innovazione didattica in area linguistica</a:t>
                      </a:r>
                      <a:endParaRPr lang="it-IT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8783175"/>
                  </a:ext>
                </a:extLst>
              </a:tr>
              <a:tr h="11874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>
                          <a:effectLst/>
                        </a:rPr>
                        <a:t>Innovazione didattica in area scientifica</a:t>
                      </a:r>
                      <a:endParaRPr lang="it-IT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69674966"/>
                  </a:ext>
                </a:extLst>
              </a:tr>
              <a:tr h="11874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>
                          <a:effectLst/>
                        </a:rPr>
                        <a:t>Innovazione didattica in area economica</a:t>
                      </a:r>
                      <a:endParaRPr lang="it-IT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622232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16131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292E2B2-7229-7462-3E18-98AF5EE08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integrazioni</a:t>
            </a:r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5DB4C1DC-4C28-FCE5-A5C3-AC5751A6ED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757535"/>
              </p:ext>
            </p:extLst>
          </p:nvPr>
        </p:nvGraphicFramePr>
        <p:xfrm>
          <a:off x="581025" y="2181225"/>
          <a:ext cx="11029950" cy="3678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87380975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i">
  <a:themeElements>
    <a:clrScheme name="Dividendi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i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i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{F245E33D-5E15-5642-9A73-28D402604513}tf10001123</Template>
  <TotalTime>28207</TotalTime>
  <Words>970</Words>
  <Application>Microsoft Office PowerPoint</Application>
  <PresentationFormat>Widescreen</PresentationFormat>
  <Paragraphs>170</Paragraphs>
  <Slides>10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9" baseType="lpstr">
      <vt:lpstr>Adelle Light</vt:lpstr>
      <vt:lpstr>Arial</vt:lpstr>
      <vt:lpstr>Calibri</vt:lpstr>
      <vt:lpstr>Fira Sans</vt:lpstr>
      <vt:lpstr>Fira Sans Medium</vt:lpstr>
      <vt:lpstr>Gill Sans MT</vt:lpstr>
      <vt:lpstr>Times New Roman</vt:lpstr>
      <vt:lpstr>Wingdings 2</vt:lpstr>
      <vt:lpstr>Dividendi</vt:lpstr>
      <vt:lpstr>11 giugno 2025  Commissione didattica di Ateneo   Presentazione esiti rilevazione bisogni formativi</vt:lpstr>
      <vt:lpstr>partecipanti</vt:lpstr>
      <vt:lpstr>Il coding derivato dalle rilevazioni I/II</vt:lpstr>
      <vt:lpstr>Il coding derivato dalle rilevazioni I/II</vt:lpstr>
      <vt:lpstr>Dalle categorie ai bisogni</vt:lpstr>
      <vt:lpstr>suggerimenti giunti da Direttori, Referenti, ecc.</vt:lpstr>
      <vt:lpstr>Un percorso in costruzione: Dai bisogni agli incontri I/II</vt:lpstr>
      <vt:lpstr>Un percorso in costruzione: Dai bisogni agli incontri I/II</vt:lpstr>
      <vt:lpstr>integrazioni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Service Learning</dc:title>
  <dc:creator>Roberta Silva</dc:creator>
  <cp:lastModifiedBy>Claudia Manfrin</cp:lastModifiedBy>
  <cp:revision>106</cp:revision>
  <cp:lastPrinted>2025-06-10T13:27:16Z</cp:lastPrinted>
  <dcterms:created xsi:type="dcterms:W3CDTF">2016-10-12T09:13:16Z</dcterms:created>
  <dcterms:modified xsi:type="dcterms:W3CDTF">2025-06-11T14:05:22Z</dcterms:modified>
</cp:coreProperties>
</file>