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12"/>
  </p:notesMasterIdLst>
  <p:handoutMasterIdLst>
    <p:handoutMasterId r:id="rId13"/>
  </p:handoutMasterIdLst>
  <p:sldIdLst>
    <p:sldId id="256" r:id="rId3"/>
    <p:sldId id="257" r:id="rId4"/>
    <p:sldId id="264" r:id="rId5"/>
    <p:sldId id="260" r:id="rId6"/>
    <p:sldId id="261" r:id="rId7"/>
    <p:sldId id="270" r:id="rId8"/>
    <p:sldId id="271" r:id="rId9"/>
    <p:sldId id="272" r:id="rId10"/>
    <p:sldId id="273" r:id="rId11"/>
  </p:sldIdLst>
  <p:sldSz cx="9144000" cy="6858000" type="screen4x3"/>
  <p:notesSz cx="6797675" cy="9926638"/>
  <p:defaultTextStyle>
    <a:defPPr>
      <a:defRPr lang="ru-RU"/>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482B"/>
    <a:srgbClr val="C75806"/>
    <a:srgbClr val="000000"/>
    <a:srgbClr val="00499F"/>
    <a:srgbClr val="0CC1E0"/>
    <a:srgbClr val="1B00FE"/>
    <a:srgbClr val="DE7B1E"/>
    <a:srgbClr val="6B6B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665" autoAdjust="0"/>
    <p:restoredTop sz="94648" autoAdjust="0"/>
  </p:normalViewPr>
  <p:slideViewPr>
    <p:cSldViewPr>
      <p:cViewPr varScale="1">
        <p:scale>
          <a:sx n="108" d="100"/>
          <a:sy n="108" d="100"/>
        </p:scale>
        <p:origin x="1992" y="14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1716"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166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vl1pPr>
          </a:lstStyle>
          <a:p>
            <a:endParaRPr lang="ru-RU"/>
          </a:p>
        </p:txBody>
      </p:sp>
      <p:sp>
        <p:nvSpPr>
          <p:cNvPr id="69635"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vl1pPr>
          </a:lstStyle>
          <a:p>
            <a:endParaRPr lang="ru-RU"/>
          </a:p>
        </p:txBody>
      </p:sp>
      <p:sp>
        <p:nvSpPr>
          <p:cNvPr id="6963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9637"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t>Click to edit Master text styles</a:t>
            </a:r>
          </a:p>
          <a:p>
            <a:pPr lvl="1"/>
            <a:r>
              <a:rPr lang="ru-RU"/>
              <a:t>Second level</a:t>
            </a:r>
          </a:p>
          <a:p>
            <a:pPr lvl="2"/>
            <a:r>
              <a:rPr lang="ru-RU"/>
              <a:t>Third level</a:t>
            </a:r>
          </a:p>
          <a:p>
            <a:pPr lvl="3"/>
            <a:r>
              <a:rPr lang="ru-RU"/>
              <a:t>Fourth level</a:t>
            </a:r>
          </a:p>
          <a:p>
            <a:pPr lvl="4"/>
            <a:r>
              <a:rPr lang="ru-RU"/>
              <a:t>Fifth level</a:t>
            </a:r>
          </a:p>
        </p:txBody>
      </p:sp>
      <p:sp>
        <p:nvSpPr>
          <p:cNvPr id="69638" name="Rectangle 6"/>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vl1pPr>
          </a:lstStyle>
          <a:p>
            <a:endParaRPr lang="ru-RU"/>
          </a:p>
        </p:txBody>
      </p:sp>
      <p:sp>
        <p:nvSpPr>
          <p:cNvPr id="69639" name="Rectangle 7"/>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vl1pPr>
          </a:lstStyle>
          <a:p>
            <a:fld id="{7CE2A13A-2852-41B3-AD68-15C80475E3D2}" type="slidenum">
              <a:rPr lang="ru-RU"/>
              <a:pPr/>
              <a:t>‹N›</a:t>
            </a:fld>
            <a:endParaRPr lang="ru-RU"/>
          </a:p>
        </p:txBody>
      </p:sp>
    </p:spTree>
    <p:extLst>
      <p:ext uri="{BB962C8B-B14F-4D97-AF65-F5344CB8AC3E}">
        <p14:creationId xmlns:p14="http://schemas.microsoft.com/office/powerpoint/2010/main" val="30111601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00113" y="1412875"/>
            <a:ext cx="3024187" cy="1439863"/>
          </a:xfrm>
          <a:effectLst>
            <a:outerShdw dist="17961" dir="2700000" algn="ctr" rotWithShape="0">
              <a:schemeClr val="bg2"/>
            </a:outerShdw>
          </a:effectLst>
        </p:spPr>
        <p:txBody>
          <a:bodyPr/>
          <a:lstStyle>
            <a:lvl1pPr>
              <a:defRPr sz="3200">
                <a:solidFill>
                  <a:schemeClr val="tx2"/>
                </a:solidFill>
              </a:defRPr>
            </a:lvl1pPr>
          </a:lstStyle>
          <a:p>
            <a:pPr lvl="0"/>
            <a:r>
              <a:rPr lang="ru-RU" noProof="0"/>
              <a:t>Образец заголовка</a:t>
            </a:r>
          </a:p>
        </p:txBody>
      </p:sp>
      <p:sp>
        <p:nvSpPr>
          <p:cNvPr id="5123" name="Rectangle 3"/>
          <p:cNvSpPr>
            <a:spLocks noGrp="1" noChangeArrowheads="1"/>
          </p:cNvSpPr>
          <p:nvPr>
            <p:ph type="subTitle" idx="1"/>
          </p:nvPr>
        </p:nvSpPr>
        <p:spPr>
          <a:xfrm>
            <a:off x="1403350" y="4652963"/>
            <a:ext cx="1655763" cy="1008062"/>
          </a:xfrm>
          <a:effectLst>
            <a:outerShdw dist="17961" dir="2700000" algn="ctr" rotWithShape="0">
              <a:schemeClr val="bg2"/>
            </a:outerShdw>
          </a:effectLst>
        </p:spPr>
        <p:txBody>
          <a:bodyPr/>
          <a:lstStyle>
            <a:lvl1pPr marL="0" indent="0">
              <a:buFontTx/>
              <a:buNone/>
              <a:defRPr sz="1600">
                <a:solidFill>
                  <a:schemeClr val="bg1"/>
                </a:solidFill>
              </a:defRPr>
            </a:lvl1pPr>
          </a:lstStyle>
          <a:p>
            <a:pPr lvl="0"/>
            <a:r>
              <a:rPr lang="ru-RU" noProof="0"/>
              <a:t>Образец подзаголовка</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2584451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462713" y="1052513"/>
            <a:ext cx="1854200" cy="5183187"/>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900113" y="1052513"/>
            <a:ext cx="5410200" cy="518318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1674729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1D6BABA-D8D9-44AC-A063-56A0C090F362}" type="slidenum">
              <a:rPr lang="ru-RU"/>
              <a:pPr/>
              <a:t>‹N›</a:t>
            </a:fld>
            <a:endParaRPr lang="ru-RU"/>
          </a:p>
        </p:txBody>
      </p:sp>
    </p:spTree>
    <p:extLst>
      <p:ext uri="{BB962C8B-B14F-4D97-AF65-F5344CB8AC3E}">
        <p14:creationId xmlns:p14="http://schemas.microsoft.com/office/powerpoint/2010/main" val="3612602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BA5867F-DBC9-462A-9931-2632D52001C9}" type="slidenum">
              <a:rPr lang="ru-RU"/>
              <a:pPr/>
              <a:t>‹N›</a:t>
            </a:fld>
            <a:endParaRPr lang="ru-RU"/>
          </a:p>
        </p:txBody>
      </p:sp>
    </p:spTree>
    <p:extLst>
      <p:ext uri="{BB962C8B-B14F-4D97-AF65-F5344CB8AC3E}">
        <p14:creationId xmlns:p14="http://schemas.microsoft.com/office/powerpoint/2010/main" val="16833478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288C2FF9-E068-40E2-AC59-6A813F63B412}" type="slidenum">
              <a:rPr lang="ru-RU"/>
              <a:pPr/>
              <a:t>‹N›</a:t>
            </a:fld>
            <a:endParaRPr lang="ru-RU"/>
          </a:p>
        </p:txBody>
      </p:sp>
    </p:spTree>
    <p:extLst>
      <p:ext uri="{BB962C8B-B14F-4D97-AF65-F5344CB8AC3E}">
        <p14:creationId xmlns:p14="http://schemas.microsoft.com/office/powerpoint/2010/main" val="24327783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1908175" y="1600200"/>
            <a:ext cx="33131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5373688" y="1600200"/>
            <a:ext cx="33131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508AF50B-16FA-4EAD-871C-D22D800DED23}" type="slidenum">
              <a:rPr lang="ru-RU"/>
              <a:pPr/>
              <a:t>‹N›</a:t>
            </a:fld>
            <a:endParaRPr lang="ru-RU"/>
          </a:p>
        </p:txBody>
      </p:sp>
    </p:spTree>
    <p:extLst>
      <p:ext uri="{BB962C8B-B14F-4D97-AF65-F5344CB8AC3E}">
        <p14:creationId xmlns:p14="http://schemas.microsoft.com/office/powerpoint/2010/main" val="4134315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AB515B61-4175-4747-A199-B65049970BF8}" type="slidenum">
              <a:rPr lang="ru-RU"/>
              <a:pPr/>
              <a:t>‹N›</a:t>
            </a:fld>
            <a:endParaRPr lang="ru-RU"/>
          </a:p>
        </p:txBody>
      </p:sp>
    </p:spTree>
    <p:extLst>
      <p:ext uri="{BB962C8B-B14F-4D97-AF65-F5344CB8AC3E}">
        <p14:creationId xmlns:p14="http://schemas.microsoft.com/office/powerpoint/2010/main" val="2266384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7A239626-2506-479E-ACF7-3E0B05EECC89}" type="slidenum">
              <a:rPr lang="ru-RU"/>
              <a:pPr/>
              <a:t>‹N›</a:t>
            </a:fld>
            <a:endParaRPr lang="ru-RU"/>
          </a:p>
        </p:txBody>
      </p:sp>
    </p:spTree>
    <p:extLst>
      <p:ext uri="{BB962C8B-B14F-4D97-AF65-F5344CB8AC3E}">
        <p14:creationId xmlns:p14="http://schemas.microsoft.com/office/powerpoint/2010/main" val="37058379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E0F50E4D-F1D5-450F-8C73-2EE874443066}" type="slidenum">
              <a:rPr lang="ru-RU"/>
              <a:pPr/>
              <a:t>‹N›</a:t>
            </a:fld>
            <a:endParaRPr lang="ru-RU"/>
          </a:p>
        </p:txBody>
      </p:sp>
    </p:spTree>
    <p:extLst>
      <p:ext uri="{BB962C8B-B14F-4D97-AF65-F5344CB8AC3E}">
        <p14:creationId xmlns:p14="http://schemas.microsoft.com/office/powerpoint/2010/main" val="32462158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9C99A95F-8B46-4F4B-A7FC-54B2B4C3C475}" type="slidenum">
              <a:rPr lang="ru-RU"/>
              <a:pPr/>
              <a:t>‹N›</a:t>
            </a:fld>
            <a:endParaRPr lang="ru-RU"/>
          </a:p>
        </p:txBody>
      </p:sp>
    </p:spTree>
    <p:extLst>
      <p:ext uri="{BB962C8B-B14F-4D97-AF65-F5344CB8AC3E}">
        <p14:creationId xmlns:p14="http://schemas.microsoft.com/office/powerpoint/2010/main" val="833880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39585992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6800F78-4E7E-423D-A7A1-CEE7D3393B89}" type="slidenum">
              <a:rPr lang="ru-RU"/>
              <a:pPr/>
              <a:t>‹N›</a:t>
            </a:fld>
            <a:endParaRPr lang="ru-RU"/>
          </a:p>
        </p:txBody>
      </p:sp>
    </p:spTree>
    <p:extLst>
      <p:ext uri="{BB962C8B-B14F-4D97-AF65-F5344CB8AC3E}">
        <p14:creationId xmlns:p14="http://schemas.microsoft.com/office/powerpoint/2010/main" val="34290667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8C2BD82-1BBF-42BF-B000-7D21C23F717B}" type="slidenum">
              <a:rPr lang="ru-RU"/>
              <a:pPr/>
              <a:t>‹N›</a:t>
            </a:fld>
            <a:endParaRPr lang="ru-RU"/>
          </a:p>
        </p:txBody>
      </p:sp>
    </p:spTree>
    <p:extLst>
      <p:ext uri="{BB962C8B-B14F-4D97-AF65-F5344CB8AC3E}">
        <p14:creationId xmlns:p14="http://schemas.microsoft.com/office/powerpoint/2010/main" val="36206699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992938" y="274638"/>
            <a:ext cx="1693862"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1908175" y="274638"/>
            <a:ext cx="4932363"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BBAA98D-DF69-4B6A-A234-00CB6B350B5D}" type="slidenum">
              <a:rPr lang="ru-RU"/>
              <a:pPr/>
              <a:t>‹N›</a:t>
            </a:fld>
            <a:endParaRPr lang="ru-RU"/>
          </a:p>
        </p:txBody>
      </p:sp>
    </p:spTree>
    <p:extLst>
      <p:ext uri="{BB962C8B-B14F-4D97-AF65-F5344CB8AC3E}">
        <p14:creationId xmlns:p14="http://schemas.microsoft.com/office/powerpoint/2010/main" val="2150544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Tree>
    <p:extLst>
      <p:ext uri="{BB962C8B-B14F-4D97-AF65-F5344CB8AC3E}">
        <p14:creationId xmlns:p14="http://schemas.microsoft.com/office/powerpoint/2010/main" val="2154550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900113" y="2205038"/>
            <a:ext cx="3632200" cy="4030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84713" y="2205038"/>
            <a:ext cx="3632200" cy="4030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2413660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3322980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Tree>
    <p:extLst>
      <p:ext uri="{BB962C8B-B14F-4D97-AF65-F5344CB8AC3E}">
        <p14:creationId xmlns:p14="http://schemas.microsoft.com/office/powerpoint/2010/main" val="55519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1418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Tree>
    <p:extLst>
      <p:ext uri="{BB962C8B-B14F-4D97-AF65-F5344CB8AC3E}">
        <p14:creationId xmlns:p14="http://schemas.microsoft.com/office/powerpoint/2010/main" val="2128274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Tree>
    <p:extLst>
      <p:ext uri="{BB962C8B-B14F-4D97-AF65-F5344CB8AC3E}">
        <p14:creationId xmlns:p14="http://schemas.microsoft.com/office/powerpoint/2010/main" val="3936821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00113" y="1052513"/>
            <a:ext cx="7416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1027" name="Rectangle 3"/>
          <p:cNvSpPr>
            <a:spLocks noGrp="1" noChangeArrowheads="1"/>
          </p:cNvSpPr>
          <p:nvPr>
            <p:ph type="body" idx="1"/>
          </p:nvPr>
        </p:nvSpPr>
        <p:spPr bwMode="auto">
          <a:xfrm>
            <a:off x="900113" y="2205038"/>
            <a:ext cx="7416800" cy="4030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1" fontAlgn="base" hangingPunct="1">
        <a:spcBef>
          <a:spcPct val="0"/>
        </a:spcBef>
        <a:spcAft>
          <a:spcPct val="0"/>
        </a:spcAft>
        <a:defRPr sz="3600">
          <a:solidFill>
            <a:srgbClr val="6B6B6B"/>
          </a:solidFill>
          <a:latin typeface="+mj-lt"/>
          <a:ea typeface="+mj-ea"/>
          <a:cs typeface="+mj-cs"/>
        </a:defRPr>
      </a:lvl1pPr>
      <a:lvl2pPr algn="l" rtl="0" eaLnBrk="1" fontAlgn="base" hangingPunct="1">
        <a:spcBef>
          <a:spcPct val="0"/>
        </a:spcBef>
        <a:spcAft>
          <a:spcPct val="0"/>
        </a:spcAft>
        <a:defRPr sz="3600">
          <a:solidFill>
            <a:srgbClr val="6B6B6B"/>
          </a:solidFill>
          <a:latin typeface="Dosis" pitchFamily="2" charset="0"/>
        </a:defRPr>
      </a:lvl2pPr>
      <a:lvl3pPr algn="l" rtl="0" eaLnBrk="1" fontAlgn="base" hangingPunct="1">
        <a:spcBef>
          <a:spcPct val="0"/>
        </a:spcBef>
        <a:spcAft>
          <a:spcPct val="0"/>
        </a:spcAft>
        <a:defRPr sz="3600">
          <a:solidFill>
            <a:srgbClr val="6B6B6B"/>
          </a:solidFill>
          <a:latin typeface="Dosis" pitchFamily="2" charset="0"/>
        </a:defRPr>
      </a:lvl3pPr>
      <a:lvl4pPr algn="l" rtl="0" eaLnBrk="1" fontAlgn="base" hangingPunct="1">
        <a:spcBef>
          <a:spcPct val="0"/>
        </a:spcBef>
        <a:spcAft>
          <a:spcPct val="0"/>
        </a:spcAft>
        <a:defRPr sz="3600">
          <a:solidFill>
            <a:srgbClr val="6B6B6B"/>
          </a:solidFill>
          <a:latin typeface="Dosis" pitchFamily="2" charset="0"/>
        </a:defRPr>
      </a:lvl4pPr>
      <a:lvl5pPr algn="l" rtl="0" eaLnBrk="1" fontAlgn="base" hangingPunct="1">
        <a:spcBef>
          <a:spcPct val="0"/>
        </a:spcBef>
        <a:spcAft>
          <a:spcPct val="0"/>
        </a:spcAft>
        <a:defRPr sz="3600">
          <a:solidFill>
            <a:srgbClr val="6B6B6B"/>
          </a:solidFill>
          <a:latin typeface="Dosis" pitchFamily="2" charset="0"/>
        </a:defRPr>
      </a:lvl5pPr>
      <a:lvl6pPr marL="457200" algn="l" rtl="0" eaLnBrk="1" fontAlgn="base" hangingPunct="1">
        <a:spcBef>
          <a:spcPct val="0"/>
        </a:spcBef>
        <a:spcAft>
          <a:spcPct val="0"/>
        </a:spcAft>
        <a:defRPr sz="3600">
          <a:solidFill>
            <a:srgbClr val="6B6B6B"/>
          </a:solidFill>
          <a:latin typeface="Dosis" pitchFamily="2" charset="0"/>
        </a:defRPr>
      </a:lvl6pPr>
      <a:lvl7pPr marL="914400" algn="l" rtl="0" eaLnBrk="1" fontAlgn="base" hangingPunct="1">
        <a:spcBef>
          <a:spcPct val="0"/>
        </a:spcBef>
        <a:spcAft>
          <a:spcPct val="0"/>
        </a:spcAft>
        <a:defRPr sz="3600">
          <a:solidFill>
            <a:srgbClr val="6B6B6B"/>
          </a:solidFill>
          <a:latin typeface="Dosis" pitchFamily="2" charset="0"/>
        </a:defRPr>
      </a:lvl7pPr>
      <a:lvl8pPr marL="1371600" algn="l" rtl="0" eaLnBrk="1" fontAlgn="base" hangingPunct="1">
        <a:spcBef>
          <a:spcPct val="0"/>
        </a:spcBef>
        <a:spcAft>
          <a:spcPct val="0"/>
        </a:spcAft>
        <a:defRPr sz="3600">
          <a:solidFill>
            <a:srgbClr val="6B6B6B"/>
          </a:solidFill>
          <a:latin typeface="Dosis" pitchFamily="2" charset="0"/>
        </a:defRPr>
      </a:lvl8pPr>
      <a:lvl9pPr marL="1828800" algn="l" rtl="0" eaLnBrk="1" fontAlgn="base" hangingPunct="1">
        <a:spcBef>
          <a:spcPct val="0"/>
        </a:spcBef>
        <a:spcAft>
          <a:spcPct val="0"/>
        </a:spcAft>
        <a:defRPr sz="3600">
          <a:solidFill>
            <a:srgbClr val="6B6B6B"/>
          </a:solidFill>
          <a:latin typeface="Dosis" pitchFamily="2" charset="0"/>
        </a:defRPr>
      </a:lvl9pPr>
    </p:titleStyle>
    <p:bodyStyle>
      <a:lvl1pPr marL="342900" indent="-342900" algn="l" rtl="0" eaLnBrk="1" fontAlgn="base" hangingPunct="1">
        <a:spcBef>
          <a:spcPct val="20000"/>
        </a:spcBef>
        <a:spcAft>
          <a:spcPct val="0"/>
        </a:spcAft>
        <a:buChar char="•"/>
        <a:defRPr sz="2000">
          <a:solidFill>
            <a:srgbClr val="6B6B6B"/>
          </a:solidFill>
          <a:latin typeface="+mn-lt"/>
          <a:ea typeface="+mn-ea"/>
          <a:cs typeface="+mn-cs"/>
        </a:defRPr>
      </a:lvl1pPr>
      <a:lvl2pPr marL="742950" indent="-285750" algn="l" rtl="0" eaLnBrk="1" fontAlgn="base" hangingPunct="1">
        <a:spcBef>
          <a:spcPct val="20000"/>
        </a:spcBef>
        <a:spcAft>
          <a:spcPct val="0"/>
        </a:spcAft>
        <a:buChar char="–"/>
        <a:defRPr sz="2000">
          <a:solidFill>
            <a:srgbClr val="6B6B6B"/>
          </a:solidFill>
          <a:latin typeface="+mn-lt"/>
        </a:defRPr>
      </a:lvl2pPr>
      <a:lvl3pPr marL="1143000" indent="-228600" algn="l" rtl="0" eaLnBrk="1" fontAlgn="base" hangingPunct="1">
        <a:spcBef>
          <a:spcPct val="20000"/>
        </a:spcBef>
        <a:spcAft>
          <a:spcPct val="0"/>
        </a:spcAft>
        <a:buChar char="•"/>
        <a:defRPr sz="2000">
          <a:solidFill>
            <a:srgbClr val="6B6B6B"/>
          </a:solidFill>
          <a:latin typeface="+mn-lt"/>
        </a:defRPr>
      </a:lvl3pPr>
      <a:lvl4pPr marL="1600200" indent="-228600" algn="l" rtl="0" eaLnBrk="1" fontAlgn="base" hangingPunct="1">
        <a:spcBef>
          <a:spcPct val="20000"/>
        </a:spcBef>
        <a:spcAft>
          <a:spcPct val="0"/>
        </a:spcAft>
        <a:buChar char="–"/>
        <a:defRPr sz="2000">
          <a:solidFill>
            <a:srgbClr val="6B6B6B"/>
          </a:solidFill>
          <a:latin typeface="+mn-lt"/>
        </a:defRPr>
      </a:lvl4pPr>
      <a:lvl5pPr marL="2057400" indent="-228600" algn="l" rtl="0" eaLnBrk="1" fontAlgn="base" hangingPunct="1">
        <a:spcBef>
          <a:spcPct val="20000"/>
        </a:spcBef>
        <a:spcAft>
          <a:spcPct val="0"/>
        </a:spcAft>
        <a:buChar char="»"/>
        <a:defRPr sz="2000">
          <a:solidFill>
            <a:srgbClr val="6B6B6B"/>
          </a:solidFill>
          <a:latin typeface="+mn-lt"/>
        </a:defRPr>
      </a:lvl5pPr>
      <a:lvl6pPr marL="2514600" indent="-228600" algn="l" rtl="0" eaLnBrk="1" fontAlgn="base" hangingPunct="1">
        <a:spcBef>
          <a:spcPct val="20000"/>
        </a:spcBef>
        <a:spcAft>
          <a:spcPct val="0"/>
        </a:spcAft>
        <a:buChar char="»"/>
        <a:defRPr sz="2000">
          <a:solidFill>
            <a:srgbClr val="6B6B6B"/>
          </a:solidFill>
          <a:latin typeface="+mn-lt"/>
        </a:defRPr>
      </a:lvl6pPr>
      <a:lvl7pPr marL="2971800" indent="-228600" algn="l" rtl="0" eaLnBrk="1" fontAlgn="base" hangingPunct="1">
        <a:spcBef>
          <a:spcPct val="20000"/>
        </a:spcBef>
        <a:spcAft>
          <a:spcPct val="0"/>
        </a:spcAft>
        <a:buChar char="»"/>
        <a:defRPr sz="2000">
          <a:solidFill>
            <a:srgbClr val="6B6B6B"/>
          </a:solidFill>
          <a:latin typeface="+mn-lt"/>
        </a:defRPr>
      </a:lvl7pPr>
      <a:lvl8pPr marL="3429000" indent="-228600" algn="l" rtl="0" eaLnBrk="1" fontAlgn="base" hangingPunct="1">
        <a:spcBef>
          <a:spcPct val="20000"/>
        </a:spcBef>
        <a:spcAft>
          <a:spcPct val="0"/>
        </a:spcAft>
        <a:buChar char="»"/>
        <a:defRPr sz="2000">
          <a:solidFill>
            <a:srgbClr val="6B6B6B"/>
          </a:solidFill>
          <a:latin typeface="+mn-lt"/>
        </a:defRPr>
      </a:lvl8pPr>
      <a:lvl9pPr marL="3886200" indent="-228600" algn="l" rtl="0" eaLnBrk="1" fontAlgn="base" hangingPunct="1">
        <a:spcBef>
          <a:spcPct val="20000"/>
        </a:spcBef>
        <a:spcAft>
          <a:spcPct val="0"/>
        </a:spcAft>
        <a:buChar char="»"/>
        <a:defRPr sz="2000">
          <a:solidFill>
            <a:srgbClr val="6B6B6B"/>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bwMode="auto">
          <a:xfrm>
            <a:off x="1908175" y="274638"/>
            <a:ext cx="6707188"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t>Click to edit Master title style</a:t>
            </a:r>
          </a:p>
        </p:txBody>
      </p:sp>
      <p:sp>
        <p:nvSpPr>
          <p:cNvPr id="190467" name="Rectangle 3"/>
          <p:cNvSpPr>
            <a:spLocks noGrp="1" noChangeArrowheads="1"/>
          </p:cNvSpPr>
          <p:nvPr>
            <p:ph type="body" idx="1"/>
          </p:nvPr>
        </p:nvSpPr>
        <p:spPr bwMode="auto">
          <a:xfrm>
            <a:off x="1908175" y="1600200"/>
            <a:ext cx="6778625"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t>Click to edit Master text styles</a:t>
            </a:r>
          </a:p>
          <a:p>
            <a:pPr lvl="1"/>
            <a:r>
              <a:rPr lang="ru-RU"/>
              <a:t>Second level</a:t>
            </a:r>
          </a:p>
          <a:p>
            <a:pPr lvl="2"/>
            <a:r>
              <a:rPr lang="ru-RU"/>
              <a:t>Third level</a:t>
            </a:r>
          </a:p>
          <a:p>
            <a:pPr lvl="3"/>
            <a:r>
              <a:rPr lang="ru-RU"/>
              <a:t>Fourth level</a:t>
            </a:r>
          </a:p>
          <a:p>
            <a:pPr lvl="4"/>
            <a:r>
              <a:rPr lang="ru-RU"/>
              <a:t>Fifth level</a:t>
            </a:r>
          </a:p>
        </p:txBody>
      </p:sp>
      <p:sp>
        <p:nvSpPr>
          <p:cNvPr id="1904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lvl1pPr>
          </a:lstStyle>
          <a:p>
            <a:endParaRPr lang="ru-RU"/>
          </a:p>
        </p:txBody>
      </p:sp>
      <p:sp>
        <p:nvSpPr>
          <p:cNvPr id="1904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lvl1pPr>
          </a:lstStyle>
          <a:p>
            <a:endParaRPr lang="ru-RU"/>
          </a:p>
        </p:txBody>
      </p:sp>
      <p:sp>
        <p:nvSpPr>
          <p:cNvPr id="1904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lvl1pPr>
          </a:lstStyle>
          <a:p>
            <a:fld id="{4B110ABB-F99A-4B53-9EFB-90F3706D51F8}" type="slidenum">
              <a:rPr lang="ru-RU"/>
              <a:pPr/>
              <a:t>‹N›</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fontAlgn="base">
        <a:spcBef>
          <a:spcPct val="0"/>
        </a:spcBef>
        <a:spcAft>
          <a:spcPct val="0"/>
        </a:spcAft>
        <a:defRPr sz="3600">
          <a:solidFill>
            <a:srgbClr val="6B6B6B"/>
          </a:solidFill>
          <a:latin typeface="+mj-lt"/>
          <a:ea typeface="+mj-ea"/>
          <a:cs typeface="+mj-cs"/>
        </a:defRPr>
      </a:lvl1pPr>
      <a:lvl2pPr algn="l" rtl="0" fontAlgn="base">
        <a:spcBef>
          <a:spcPct val="0"/>
        </a:spcBef>
        <a:spcAft>
          <a:spcPct val="0"/>
        </a:spcAft>
        <a:defRPr sz="3600">
          <a:solidFill>
            <a:srgbClr val="6B6B6B"/>
          </a:solidFill>
          <a:latin typeface="Dosis" pitchFamily="2" charset="0"/>
        </a:defRPr>
      </a:lvl2pPr>
      <a:lvl3pPr algn="l" rtl="0" fontAlgn="base">
        <a:spcBef>
          <a:spcPct val="0"/>
        </a:spcBef>
        <a:spcAft>
          <a:spcPct val="0"/>
        </a:spcAft>
        <a:defRPr sz="3600">
          <a:solidFill>
            <a:srgbClr val="6B6B6B"/>
          </a:solidFill>
          <a:latin typeface="Dosis" pitchFamily="2" charset="0"/>
        </a:defRPr>
      </a:lvl3pPr>
      <a:lvl4pPr algn="l" rtl="0" fontAlgn="base">
        <a:spcBef>
          <a:spcPct val="0"/>
        </a:spcBef>
        <a:spcAft>
          <a:spcPct val="0"/>
        </a:spcAft>
        <a:defRPr sz="3600">
          <a:solidFill>
            <a:srgbClr val="6B6B6B"/>
          </a:solidFill>
          <a:latin typeface="Dosis" pitchFamily="2" charset="0"/>
        </a:defRPr>
      </a:lvl4pPr>
      <a:lvl5pPr algn="l" rtl="0" fontAlgn="base">
        <a:spcBef>
          <a:spcPct val="0"/>
        </a:spcBef>
        <a:spcAft>
          <a:spcPct val="0"/>
        </a:spcAft>
        <a:defRPr sz="3600">
          <a:solidFill>
            <a:srgbClr val="6B6B6B"/>
          </a:solidFill>
          <a:latin typeface="Dosis" pitchFamily="2" charset="0"/>
        </a:defRPr>
      </a:lvl5pPr>
      <a:lvl6pPr marL="457200" algn="l" rtl="0" fontAlgn="base">
        <a:spcBef>
          <a:spcPct val="0"/>
        </a:spcBef>
        <a:spcAft>
          <a:spcPct val="0"/>
        </a:spcAft>
        <a:defRPr sz="3600">
          <a:solidFill>
            <a:srgbClr val="6B6B6B"/>
          </a:solidFill>
          <a:latin typeface="Dosis" pitchFamily="2" charset="0"/>
        </a:defRPr>
      </a:lvl6pPr>
      <a:lvl7pPr marL="914400" algn="l" rtl="0" fontAlgn="base">
        <a:spcBef>
          <a:spcPct val="0"/>
        </a:spcBef>
        <a:spcAft>
          <a:spcPct val="0"/>
        </a:spcAft>
        <a:defRPr sz="3600">
          <a:solidFill>
            <a:srgbClr val="6B6B6B"/>
          </a:solidFill>
          <a:latin typeface="Dosis" pitchFamily="2" charset="0"/>
        </a:defRPr>
      </a:lvl7pPr>
      <a:lvl8pPr marL="1371600" algn="l" rtl="0" fontAlgn="base">
        <a:spcBef>
          <a:spcPct val="0"/>
        </a:spcBef>
        <a:spcAft>
          <a:spcPct val="0"/>
        </a:spcAft>
        <a:defRPr sz="3600">
          <a:solidFill>
            <a:srgbClr val="6B6B6B"/>
          </a:solidFill>
          <a:latin typeface="Dosis" pitchFamily="2" charset="0"/>
        </a:defRPr>
      </a:lvl8pPr>
      <a:lvl9pPr marL="1828800" algn="l" rtl="0" fontAlgn="base">
        <a:spcBef>
          <a:spcPct val="0"/>
        </a:spcBef>
        <a:spcAft>
          <a:spcPct val="0"/>
        </a:spcAft>
        <a:defRPr sz="3600">
          <a:solidFill>
            <a:srgbClr val="6B6B6B"/>
          </a:solidFill>
          <a:latin typeface="Dosis" pitchFamily="2" charset="0"/>
        </a:defRPr>
      </a:lvl9pPr>
    </p:titleStyle>
    <p:bodyStyle>
      <a:lvl1pPr marL="342900" indent="-342900" algn="l" rtl="0" fontAlgn="base">
        <a:spcBef>
          <a:spcPct val="20000"/>
        </a:spcBef>
        <a:spcAft>
          <a:spcPct val="0"/>
        </a:spcAft>
        <a:buChar char="•"/>
        <a:defRPr sz="2000">
          <a:solidFill>
            <a:srgbClr val="6B6B6B"/>
          </a:solidFill>
          <a:latin typeface="+mn-lt"/>
          <a:ea typeface="+mn-ea"/>
          <a:cs typeface="+mn-cs"/>
        </a:defRPr>
      </a:lvl1pPr>
      <a:lvl2pPr marL="742950" indent="-285750" algn="l" rtl="0" fontAlgn="base">
        <a:spcBef>
          <a:spcPct val="20000"/>
        </a:spcBef>
        <a:spcAft>
          <a:spcPct val="0"/>
        </a:spcAft>
        <a:buChar char="–"/>
        <a:defRPr sz="2000">
          <a:solidFill>
            <a:srgbClr val="6B6B6B"/>
          </a:solidFill>
          <a:latin typeface="+mn-lt"/>
        </a:defRPr>
      </a:lvl2pPr>
      <a:lvl3pPr marL="1143000" indent="-228600" algn="l" rtl="0" fontAlgn="base">
        <a:spcBef>
          <a:spcPct val="20000"/>
        </a:spcBef>
        <a:spcAft>
          <a:spcPct val="0"/>
        </a:spcAft>
        <a:buChar char="•"/>
        <a:defRPr sz="2000">
          <a:solidFill>
            <a:srgbClr val="6B6B6B"/>
          </a:solidFill>
          <a:latin typeface="+mn-lt"/>
        </a:defRPr>
      </a:lvl3pPr>
      <a:lvl4pPr marL="1600200" indent="-228600" algn="l" rtl="0" fontAlgn="base">
        <a:spcBef>
          <a:spcPct val="20000"/>
        </a:spcBef>
        <a:spcAft>
          <a:spcPct val="0"/>
        </a:spcAft>
        <a:buChar char="–"/>
        <a:defRPr sz="2000">
          <a:solidFill>
            <a:srgbClr val="6B6B6B"/>
          </a:solidFill>
          <a:latin typeface="+mn-lt"/>
        </a:defRPr>
      </a:lvl4pPr>
      <a:lvl5pPr marL="2057400" indent="-228600" algn="l" rtl="0" fontAlgn="base">
        <a:spcBef>
          <a:spcPct val="20000"/>
        </a:spcBef>
        <a:spcAft>
          <a:spcPct val="0"/>
        </a:spcAft>
        <a:buChar char="»"/>
        <a:defRPr sz="2000">
          <a:solidFill>
            <a:srgbClr val="6B6B6B"/>
          </a:solidFill>
          <a:latin typeface="+mn-lt"/>
        </a:defRPr>
      </a:lvl5pPr>
      <a:lvl6pPr marL="2514600" indent="-228600" algn="l" rtl="0" fontAlgn="base">
        <a:spcBef>
          <a:spcPct val="20000"/>
        </a:spcBef>
        <a:spcAft>
          <a:spcPct val="0"/>
        </a:spcAft>
        <a:buChar char="»"/>
        <a:defRPr sz="2000">
          <a:solidFill>
            <a:srgbClr val="6B6B6B"/>
          </a:solidFill>
          <a:latin typeface="+mn-lt"/>
        </a:defRPr>
      </a:lvl6pPr>
      <a:lvl7pPr marL="2971800" indent="-228600" algn="l" rtl="0" fontAlgn="base">
        <a:spcBef>
          <a:spcPct val="20000"/>
        </a:spcBef>
        <a:spcAft>
          <a:spcPct val="0"/>
        </a:spcAft>
        <a:buChar char="»"/>
        <a:defRPr sz="2000">
          <a:solidFill>
            <a:srgbClr val="6B6B6B"/>
          </a:solidFill>
          <a:latin typeface="+mn-lt"/>
        </a:defRPr>
      </a:lvl7pPr>
      <a:lvl8pPr marL="3429000" indent="-228600" algn="l" rtl="0" fontAlgn="base">
        <a:spcBef>
          <a:spcPct val="20000"/>
        </a:spcBef>
        <a:spcAft>
          <a:spcPct val="0"/>
        </a:spcAft>
        <a:buChar char="»"/>
        <a:defRPr sz="2000">
          <a:solidFill>
            <a:srgbClr val="6B6B6B"/>
          </a:solidFill>
          <a:latin typeface="+mn-lt"/>
        </a:defRPr>
      </a:lvl8pPr>
      <a:lvl9pPr marL="3886200" indent="-228600" algn="l" rtl="0" fontAlgn="base">
        <a:spcBef>
          <a:spcPct val="20000"/>
        </a:spcBef>
        <a:spcAft>
          <a:spcPct val="0"/>
        </a:spcAft>
        <a:buChar char="»"/>
        <a:defRPr sz="2000">
          <a:solidFill>
            <a:srgbClr val="6B6B6B"/>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fiscoetasse.com/normativa-prassi/13163-delega-fiscale-il-testo-pubblicato-in-gazzetta.html" TargetMode="External"/><Relationship Id="rId2" Type="http://schemas.openxmlformats.org/officeDocument/2006/relationships/hyperlink" Target="https://www.fiscoetasse.com/files/17563/decreto-legislativo-riforma-irpef-2024.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def.finanze.it/DocTribFrontend/getArticoloDetailFromResultList.do?id=%7b13D24169-E7A9-4E83-8AF7-FE1B0D5F1D85%7d&amp;codiceOrdinamento=200001100000000&amp;idAttoNormativo=%7b31D694E8-4398-4030-873B-FEAF5A6647F9%7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informazionefiscale.it/IRPEF-2024-novita-no-tax-area-aliquote"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hyperlink" Target="https://www.normattiva.it/atto/caricaDettaglioAtto?atto.dataPubblicazioneGazzetta=2023-12-30&amp;atto.codiceRedazionale=23G00223&amp;atto.articolo.numero=0&amp;atto.articolo.sottoArticolo=1&amp;atto.articolo.sottoArticolo1=0&amp;qId=d7dcf800-fe06-4eb1-b56b-3a5e2d80cf7f&amp;tabID=0.4420925995876779&amp;title=lbl.dettaglioAtto"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s://docs.univr.it/documenti/Documento/allegati/allegati803984.pdf"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https://www.normattiva.it/uri-res/N2Ls?urn:nir:stato:legge:2022-12-29;197~art1-com281" TargetMode="External"/><Relationship Id="rId2" Type="http://schemas.openxmlformats.org/officeDocument/2006/relationships/hyperlink" Target="https://www.normattiva.it/uri-res/N2Ls?urn:nir:stato:legge:2021-12-30;234" TargetMode="External"/><Relationship Id="rId1" Type="http://schemas.openxmlformats.org/officeDocument/2006/relationships/slideLayout" Target="../slideLayouts/slideLayout13.xml"/><Relationship Id="rId5" Type="http://schemas.openxmlformats.org/officeDocument/2006/relationships/hyperlink" Target="https://www.normattiva.it/uri-res/N2Ls?urn:nir:stato:legge:2023-07-03;85" TargetMode="External"/><Relationship Id="rId4" Type="http://schemas.openxmlformats.org/officeDocument/2006/relationships/hyperlink" Target="https://www.normattiva.it/uri-res/N2Ls?urn:nir:stato:decreto.legge:2023-05-04;48~art3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8" name="Rectangle 12"/>
          <p:cNvSpPr>
            <a:spLocks noGrp="1" noChangeArrowheads="1"/>
          </p:cNvSpPr>
          <p:nvPr>
            <p:ph type="ctrTitle"/>
          </p:nvPr>
        </p:nvSpPr>
        <p:spPr>
          <a:xfrm>
            <a:off x="179512" y="1412777"/>
            <a:ext cx="3528888" cy="1368524"/>
          </a:xfrm>
        </p:spPr>
        <p:txBody>
          <a:bodyPr/>
          <a:lstStyle/>
          <a:p>
            <a:r>
              <a:rPr lang="en-US" dirty="0"/>
              <a:t>NOVITA’ 2024</a:t>
            </a:r>
          </a:p>
        </p:txBody>
      </p:sp>
      <p:sp>
        <p:nvSpPr>
          <p:cNvPr id="34829" name="Rectangle 13"/>
          <p:cNvSpPr>
            <a:spLocks noGrp="1" noChangeArrowheads="1"/>
          </p:cNvSpPr>
          <p:nvPr>
            <p:ph type="subTitle" idx="1"/>
          </p:nvPr>
        </p:nvSpPr>
        <p:spPr>
          <a:xfrm>
            <a:off x="1403350" y="4868863"/>
            <a:ext cx="1590675" cy="792162"/>
          </a:xfrm>
        </p:spPr>
        <p:txBody>
          <a:bodyPr/>
          <a:lstStyle/>
          <a:p>
            <a:r>
              <a:rPr lang="it-IT" sz="1000" dirty="0"/>
              <a:t>Direzione Risorse Finanziarie Trattamenti Economici Liala Mannino</a:t>
            </a:r>
            <a:endParaRPr lang="uk-UA"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901700" y="1125538"/>
            <a:ext cx="4030663" cy="649287"/>
          </a:xfrm>
        </p:spPr>
        <p:txBody>
          <a:bodyPr/>
          <a:lstStyle/>
          <a:p>
            <a:r>
              <a:rPr lang="it-IT" sz="2000" dirty="0">
                <a:solidFill>
                  <a:srgbClr val="19275C"/>
                </a:solidFill>
                <a:latin typeface="Script MT Bold" panose="03040602040607080904" pitchFamily="66" charset="0"/>
              </a:rPr>
              <a:t>IRPEF 2024: le nuove aliquote e i nuovi termini per le addizionali</a:t>
            </a:r>
          </a:p>
        </p:txBody>
      </p:sp>
      <p:sp>
        <p:nvSpPr>
          <p:cNvPr id="36867" name="Rectangle 3"/>
          <p:cNvSpPr>
            <a:spLocks noGrp="1" noChangeArrowheads="1"/>
          </p:cNvSpPr>
          <p:nvPr>
            <p:ph type="body" idx="1"/>
          </p:nvPr>
        </p:nvSpPr>
        <p:spPr>
          <a:xfrm>
            <a:off x="611188" y="2349500"/>
            <a:ext cx="8278812" cy="3960813"/>
          </a:xfrm>
        </p:spPr>
        <p:txBody>
          <a:bodyPr/>
          <a:lstStyle/>
          <a:p>
            <a:r>
              <a:rPr lang="it-IT" sz="1600" dirty="0">
                <a:latin typeface="Arial" panose="020B0604020202020204" pitchFamily="34" charset="0"/>
                <a:cs typeface="Arial" panose="020B0604020202020204" pitchFamily="34" charset="0"/>
              </a:rPr>
              <a:t>Dlgs n 216/2023 attuativo della riforma IRPEF in GU n 303 del 30 dicembre: tutte le novità su IRPEF e addizionali</a:t>
            </a:r>
          </a:p>
          <a:p>
            <a:pPr>
              <a:lnSpc>
                <a:spcPct val="90000"/>
              </a:lnSpc>
            </a:pPr>
            <a:endParaRPr lang="en-US" altLang="ko-KR" sz="1600" dirty="0">
              <a:latin typeface="Arial" panose="020B0604020202020204" pitchFamily="34" charset="0"/>
              <a:ea typeface="굴림" charset="-127"/>
              <a:cs typeface="Arial" panose="020B0604020202020204" pitchFamily="34" charset="0"/>
            </a:endParaRPr>
          </a:p>
          <a:p>
            <a:r>
              <a:rPr lang="it-IT" sz="1600" dirty="0">
                <a:solidFill>
                  <a:srgbClr val="212529"/>
                </a:solidFill>
                <a:latin typeface="Arial" panose="020B0604020202020204" pitchFamily="34" charset="0"/>
                <a:cs typeface="Arial" panose="020B0604020202020204" pitchFamily="34" charset="0"/>
              </a:rPr>
              <a:t>Pubblicato in GU n 303 del 30 dicembre il </a:t>
            </a:r>
            <a:r>
              <a:rPr lang="it-IT" sz="1600" b="1" u="sng" dirty="0">
                <a:solidFill>
                  <a:srgbClr val="19275C"/>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Decreto Legislativo n 216/2023</a:t>
            </a:r>
            <a:r>
              <a:rPr lang="it-IT" sz="1600" b="1" dirty="0">
                <a:solidFill>
                  <a:srgbClr val="212529"/>
                </a:solidFill>
                <a:latin typeface="Arial" panose="020B0604020202020204" pitchFamily="34" charset="0"/>
                <a:cs typeface="Arial" panose="020B0604020202020204" pitchFamily="34" charset="0"/>
              </a:rPr>
              <a:t> </a:t>
            </a:r>
            <a:r>
              <a:rPr lang="it-IT" sz="1600" dirty="0">
                <a:solidFill>
                  <a:srgbClr val="212529"/>
                </a:solidFill>
                <a:latin typeface="Arial" panose="020B0604020202020204" pitchFamily="34" charset="0"/>
                <a:cs typeface="Arial" panose="020B0604020202020204" pitchFamily="34" charset="0"/>
              </a:rPr>
              <a:t>di </a:t>
            </a:r>
            <a:r>
              <a:rPr lang="it-IT" sz="1600" b="1" dirty="0">
                <a:solidFill>
                  <a:srgbClr val="212529"/>
                </a:solidFill>
                <a:latin typeface="Arial" panose="020B0604020202020204" pitchFamily="34" charset="0"/>
                <a:cs typeface="Arial" panose="020B0604020202020204" pitchFamily="34" charset="0"/>
              </a:rPr>
              <a:t>attuazione del primo modulo di  riforma delle imposte sul  reddito delle persone fisiche</a:t>
            </a:r>
            <a:r>
              <a:rPr lang="it-IT" sz="1600" dirty="0">
                <a:solidFill>
                  <a:srgbClr val="212529"/>
                </a:solidFill>
                <a:latin typeface="Arial" panose="020B0604020202020204" pitchFamily="34" charset="0"/>
                <a:cs typeface="Arial" panose="020B0604020202020204" pitchFamily="34" charset="0"/>
              </a:rPr>
              <a:t> e altre misure in tema di imposte sui  redditi, previsto dalla </a:t>
            </a:r>
            <a:r>
              <a:rPr lang="it-IT" sz="1600" b="1" u="sng" dirty="0">
                <a:solidFill>
                  <a:srgbClr val="19275C"/>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Legge Delega per la riforma fiscale (Legge n 111/2023).</a:t>
            </a:r>
            <a:endParaRPr lang="it-IT" sz="1600" dirty="0">
              <a:solidFill>
                <a:srgbClr val="212529"/>
              </a:solidFill>
              <a:latin typeface="Arial" panose="020B0604020202020204" pitchFamily="34" charset="0"/>
              <a:cs typeface="Arial" panose="020B0604020202020204" pitchFamily="34" charset="0"/>
            </a:endParaRPr>
          </a:p>
          <a:p>
            <a:r>
              <a:rPr lang="it-IT" sz="1600" b="1" dirty="0">
                <a:solidFill>
                  <a:srgbClr val="212529"/>
                </a:solidFill>
                <a:latin typeface="Arial" panose="020B0604020202020204" pitchFamily="34" charset="0"/>
                <a:cs typeface="Arial" panose="020B0604020202020204" pitchFamily="34" charset="0"/>
              </a:rPr>
              <a:t>Viene confermato quanto già annunciato in merito alle tre aliquote IRPEF per il solo anno 2024.</a:t>
            </a:r>
            <a:endParaRPr lang="it-IT" sz="1600" dirty="0">
              <a:solidFill>
                <a:srgbClr val="212529"/>
              </a:solidFill>
              <a:latin typeface="Arial" panose="020B0604020202020204" pitchFamily="34" charset="0"/>
              <a:cs typeface="Arial" panose="020B0604020202020204" pitchFamily="34" charset="0"/>
            </a:endParaRPr>
          </a:p>
          <a:p>
            <a:r>
              <a:rPr lang="it-IT" sz="1600" dirty="0">
                <a:solidFill>
                  <a:srgbClr val="212529"/>
                </a:solidFill>
                <a:latin typeface="Arial" panose="020B0604020202020204" pitchFamily="34" charset="0"/>
                <a:cs typeface="Arial" panose="020B0604020202020204" pitchFamily="34" charset="0"/>
              </a:rPr>
              <a:t>In particolare, </a:t>
            </a:r>
            <a:r>
              <a:rPr lang="it-IT" sz="1600" b="1" dirty="0">
                <a:solidFill>
                  <a:srgbClr val="212529"/>
                </a:solidFill>
                <a:latin typeface="Arial" panose="020B0604020202020204" pitchFamily="34" charset="0"/>
                <a:cs typeface="Arial" panose="020B0604020202020204" pitchFamily="34" charset="0"/>
              </a:rPr>
              <a:t>per il solo periodo d’imposta 2024, si prevede una riduzione degli scaglioni da quattro a tre,</a:t>
            </a:r>
            <a:r>
              <a:rPr lang="it-IT" sz="1600" dirty="0">
                <a:solidFill>
                  <a:srgbClr val="212529"/>
                </a:solidFill>
                <a:latin typeface="Arial" panose="020B0604020202020204" pitchFamily="34" charset="0"/>
                <a:cs typeface="Arial" panose="020B0604020202020204" pitchFamily="34" charset="0"/>
              </a:rPr>
              <a:t> applicando le seguenti aliquote:</a:t>
            </a:r>
          </a:p>
          <a:p>
            <a:pPr>
              <a:buFont typeface="Arial" panose="020B0604020202020204" pitchFamily="34" charset="0"/>
              <a:buChar char="•"/>
            </a:pPr>
            <a:r>
              <a:rPr lang="it-IT" sz="1600" dirty="0">
                <a:solidFill>
                  <a:srgbClr val="212529"/>
                </a:solidFill>
                <a:latin typeface="Arial" panose="020B0604020202020204" pitchFamily="34" charset="0"/>
                <a:cs typeface="Arial" panose="020B0604020202020204" pitchFamily="34" charset="0"/>
              </a:rPr>
              <a:t>23%, per il reddito complessivo fino a 28.000 euro;</a:t>
            </a:r>
          </a:p>
          <a:p>
            <a:pPr>
              <a:buFont typeface="Arial" panose="020B0604020202020204" pitchFamily="34" charset="0"/>
              <a:buChar char="•"/>
            </a:pPr>
            <a:r>
              <a:rPr lang="it-IT" sz="1600" dirty="0">
                <a:solidFill>
                  <a:srgbClr val="212529"/>
                </a:solidFill>
                <a:latin typeface="Arial" panose="020B0604020202020204" pitchFamily="34" charset="0"/>
                <a:cs typeface="Arial" panose="020B0604020202020204" pitchFamily="34" charset="0"/>
              </a:rPr>
              <a:t>35%, per il reddito complessivo superiore a 28.000 euro e fino a 50.000 euro;</a:t>
            </a:r>
          </a:p>
          <a:p>
            <a:pPr>
              <a:buFont typeface="Arial" panose="020B0604020202020204" pitchFamily="34" charset="0"/>
              <a:buChar char="•"/>
            </a:pPr>
            <a:r>
              <a:rPr lang="it-IT" sz="1600" dirty="0">
                <a:solidFill>
                  <a:srgbClr val="212529"/>
                </a:solidFill>
                <a:latin typeface="Arial" panose="020B0604020202020204" pitchFamily="34" charset="0"/>
                <a:cs typeface="Arial" panose="020B0604020202020204" pitchFamily="34" charset="0"/>
              </a:rPr>
              <a:t>43%, per il reddito complessivo superiore a 50.000 euro.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C897F4-5700-4FAF-9CE4-5BEF24C3D895}"/>
              </a:ext>
            </a:extLst>
          </p:cNvPr>
          <p:cNvSpPr>
            <a:spLocks noGrp="1"/>
          </p:cNvSpPr>
          <p:nvPr>
            <p:ph type="title"/>
          </p:nvPr>
        </p:nvSpPr>
        <p:spPr>
          <a:xfrm>
            <a:off x="827584" y="836712"/>
            <a:ext cx="7489329" cy="723801"/>
          </a:xfrm>
        </p:spPr>
        <p:txBody>
          <a:bodyPr/>
          <a:lstStyle/>
          <a:p>
            <a:r>
              <a:rPr lang="it-IT" sz="1600" dirty="0">
                <a:solidFill>
                  <a:srgbClr val="212529"/>
                </a:solidFill>
                <a:latin typeface="IBMPlexSans"/>
              </a:rPr>
              <a:t>IRPEF 2024: aliquote a confronto</a:t>
            </a:r>
            <a:br>
              <a:rPr lang="it-IT" dirty="0">
                <a:solidFill>
                  <a:srgbClr val="212529"/>
                </a:solidFill>
                <a:latin typeface="IBMPlexSans"/>
              </a:rPr>
            </a:br>
            <a:r>
              <a:rPr lang="it-IT" sz="1100" b="1" dirty="0">
                <a:solidFill>
                  <a:srgbClr val="169ADB"/>
                </a:solidFill>
                <a:latin typeface="open sans"/>
                <a:hlinkClick r:id="rId2">
                  <a:extLst>
                    <a:ext uri="{A12FA001-AC4F-418D-AE19-62706E023703}">
                      <ahyp:hlinkClr xmlns:ahyp="http://schemas.microsoft.com/office/drawing/2018/hyperlinkcolor" val="tx"/>
                    </a:ext>
                  </a:extLst>
                </a:hlinkClick>
              </a:rPr>
              <a:t>articolo 11 del TUIR</a:t>
            </a:r>
            <a:endParaRPr lang="it-IT" sz="1100" dirty="0"/>
          </a:p>
        </p:txBody>
      </p:sp>
      <p:graphicFrame>
        <p:nvGraphicFramePr>
          <p:cNvPr id="4" name="Segnaposto contenuto 3">
            <a:extLst>
              <a:ext uri="{FF2B5EF4-FFF2-40B4-BE49-F238E27FC236}">
                <a16:creationId xmlns:a16="http://schemas.microsoft.com/office/drawing/2014/main" id="{2E2F44C8-F541-41AF-B587-AAE031AD6478}"/>
              </a:ext>
            </a:extLst>
          </p:cNvPr>
          <p:cNvGraphicFramePr>
            <a:graphicFrameLocks noGrp="1"/>
          </p:cNvGraphicFramePr>
          <p:nvPr>
            <p:ph idx="1"/>
          </p:nvPr>
        </p:nvGraphicFramePr>
        <p:xfrm>
          <a:off x="2374923" y="2190034"/>
          <a:ext cx="4467180" cy="4060670"/>
        </p:xfrm>
        <a:graphic>
          <a:graphicData uri="http://schemas.openxmlformats.org/drawingml/2006/table">
            <a:tbl>
              <a:tblPr/>
              <a:tblGrid>
                <a:gridCol w="1116696">
                  <a:extLst>
                    <a:ext uri="{9D8B030D-6E8A-4147-A177-3AD203B41FA5}">
                      <a16:colId xmlns:a16="http://schemas.microsoft.com/office/drawing/2014/main" val="192517367"/>
                    </a:ext>
                  </a:extLst>
                </a:gridCol>
                <a:gridCol w="1116696">
                  <a:extLst>
                    <a:ext uri="{9D8B030D-6E8A-4147-A177-3AD203B41FA5}">
                      <a16:colId xmlns:a16="http://schemas.microsoft.com/office/drawing/2014/main" val="3960892476"/>
                    </a:ext>
                  </a:extLst>
                </a:gridCol>
                <a:gridCol w="1116696">
                  <a:extLst>
                    <a:ext uri="{9D8B030D-6E8A-4147-A177-3AD203B41FA5}">
                      <a16:colId xmlns:a16="http://schemas.microsoft.com/office/drawing/2014/main" val="356697586"/>
                    </a:ext>
                  </a:extLst>
                </a:gridCol>
                <a:gridCol w="1117092">
                  <a:extLst>
                    <a:ext uri="{9D8B030D-6E8A-4147-A177-3AD203B41FA5}">
                      <a16:colId xmlns:a16="http://schemas.microsoft.com/office/drawing/2014/main" val="3156522732"/>
                    </a:ext>
                  </a:extLst>
                </a:gridCol>
              </a:tblGrid>
              <a:tr h="1047972">
                <a:tc>
                  <a:txBody>
                    <a:bodyPr/>
                    <a:lstStyle/>
                    <a:p>
                      <a:r>
                        <a:rPr lang="it-IT" sz="1600">
                          <a:effectLst/>
                        </a:rPr>
                        <a:t>I</a:t>
                      </a:r>
                      <a:r>
                        <a:rPr lang="it-IT" sz="1600" b="1">
                          <a:effectLst/>
                        </a:rPr>
                        <a:t>RPEF 2023 scaglioni</a:t>
                      </a:r>
                      <a:endParaRPr lang="it-IT" sz="1600">
                        <a:effectLst/>
                      </a:endParaRPr>
                    </a:p>
                  </a:txBody>
                  <a:tcPr marL="80613" marR="80613" marT="40307" marB="40307">
                    <a:lnL w="9525" cap="flat" cmpd="sng" algn="ctr">
                      <a:solidFill>
                        <a:srgbClr val="507951"/>
                      </a:solidFill>
                      <a:prstDash val="solid"/>
                      <a:round/>
                      <a:headEnd type="none" w="med" len="med"/>
                      <a:tailEnd type="none" w="med" len="med"/>
                    </a:lnL>
                    <a:lnR w="9525" cap="flat" cmpd="sng" algn="ctr">
                      <a:solidFill>
                        <a:srgbClr val="707451"/>
                      </a:solidFill>
                      <a:prstDash val="solid"/>
                      <a:round/>
                      <a:headEnd type="none" w="med" len="med"/>
                      <a:tailEnd type="none" w="med" len="med"/>
                    </a:lnR>
                    <a:lnT w="9525" cap="flat" cmpd="sng" algn="ctr">
                      <a:solidFill>
                        <a:srgbClr val="507951"/>
                      </a:solidFill>
                      <a:prstDash val="solid"/>
                      <a:round/>
                      <a:headEnd type="none" w="med" len="med"/>
                      <a:tailEnd type="none" w="med" len="med"/>
                    </a:lnT>
                    <a:lnB w="9525" cap="flat" cmpd="sng" algn="ctr">
                      <a:solidFill>
                        <a:srgbClr val="108051"/>
                      </a:solidFill>
                      <a:prstDash val="solid"/>
                      <a:round/>
                      <a:headEnd type="none" w="med" len="med"/>
                      <a:tailEnd type="none" w="med" len="med"/>
                    </a:lnB>
                  </a:tcPr>
                </a:tc>
                <a:tc>
                  <a:txBody>
                    <a:bodyPr/>
                    <a:lstStyle/>
                    <a:p>
                      <a:r>
                        <a:rPr lang="it-IT" sz="1600" b="1">
                          <a:effectLst/>
                        </a:rPr>
                        <a:t>Aliquote</a:t>
                      </a:r>
                      <a:endParaRPr lang="it-IT" sz="1600">
                        <a:effectLst/>
                      </a:endParaRPr>
                    </a:p>
                  </a:txBody>
                  <a:tcPr marL="80613" marR="80613" marT="40307" marB="40307">
                    <a:lnL w="9525" cap="flat" cmpd="sng" algn="ctr">
                      <a:solidFill>
                        <a:srgbClr val="707451"/>
                      </a:solidFill>
                      <a:prstDash val="solid"/>
                      <a:round/>
                      <a:headEnd type="none" w="med" len="med"/>
                      <a:tailEnd type="none" w="med" len="med"/>
                    </a:lnL>
                    <a:lnR w="9525" cap="flat" cmpd="sng" algn="ctr">
                      <a:solidFill>
                        <a:srgbClr val="B07151"/>
                      </a:solidFill>
                      <a:prstDash val="solid"/>
                      <a:round/>
                      <a:headEnd type="none" w="med" len="med"/>
                      <a:tailEnd type="none" w="med" len="med"/>
                    </a:lnR>
                    <a:lnT w="9525" cap="flat" cmpd="sng" algn="ctr">
                      <a:solidFill>
                        <a:srgbClr val="707451"/>
                      </a:solidFill>
                      <a:prstDash val="solid"/>
                      <a:round/>
                      <a:headEnd type="none" w="med" len="med"/>
                      <a:tailEnd type="none" w="med" len="med"/>
                    </a:lnT>
                    <a:lnB w="9525" cap="flat" cmpd="sng" algn="ctr">
                      <a:solidFill>
                        <a:srgbClr val="707B51"/>
                      </a:solidFill>
                      <a:prstDash val="solid"/>
                      <a:round/>
                      <a:headEnd type="none" w="med" len="med"/>
                      <a:tailEnd type="none" w="med" len="med"/>
                    </a:lnB>
                  </a:tcPr>
                </a:tc>
                <a:tc>
                  <a:txBody>
                    <a:bodyPr/>
                    <a:lstStyle/>
                    <a:p>
                      <a:r>
                        <a:rPr lang="it-IT" sz="1600" b="1">
                          <a:effectLst/>
                        </a:rPr>
                        <a:t>IRPEF 2024 scaglioni da Dlgs 216/2023</a:t>
                      </a:r>
                      <a:endParaRPr lang="it-IT" sz="1600">
                        <a:effectLst/>
                      </a:endParaRPr>
                    </a:p>
                  </a:txBody>
                  <a:tcPr marL="80613" marR="80613" marT="40307" marB="40307">
                    <a:lnL w="9525" cap="flat" cmpd="sng" algn="ctr">
                      <a:solidFill>
                        <a:srgbClr val="B07151"/>
                      </a:solidFill>
                      <a:prstDash val="solid"/>
                      <a:round/>
                      <a:headEnd type="none" w="med" len="med"/>
                      <a:tailEnd type="none" w="med" len="med"/>
                    </a:lnL>
                    <a:lnR w="9525" cap="flat" cmpd="sng" algn="ctr">
                      <a:solidFill>
                        <a:srgbClr val="508151"/>
                      </a:solidFill>
                      <a:prstDash val="solid"/>
                      <a:round/>
                      <a:headEnd type="none" w="med" len="med"/>
                      <a:tailEnd type="none" w="med" len="med"/>
                    </a:lnR>
                    <a:lnT w="9525" cap="flat" cmpd="sng" algn="ctr">
                      <a:solidFill>
                        <a:srgbClr val="B07151"/>
                      </a:solidFill>
                      <a:prstDash val="solid"/>
                      <a:round/>
                      <a:headEnd type="none" w="med" len="med"/>
                      <a:tailEnd type="none" w="med" len="med"/>
                    </a:lnT>
                    <a:lnB w="9525" cap="flat" cmpd="sng" algn="ctr">
                      <a:solidFill>
                        <a:srgbClr val="707B51"/>
                      </a:solidFill>
                      <a:prstDash val="solid"/>
                      <a:round/>
                      <a:headEnd type="none" w="med" len="med"/>
                      <a:tailEnd type="none" w="med" len="med"/>
                    </a:lnB>
                  </a:tcPr>
                </a:tc>
                <a:tc>
                  <a:txBody>
                    <a:bodyPr/>
                    <a:lstStyle/>
                    <a:p>
                      <a:r>
                        <a:rPr lang="it-IT" sz="1600" b="1">
                          <a:effectLst/>
                        </a:rPr>
                        <a:t>Aliquote </a:t>
                      </a:r>
                      <a:endParaRPr lang="it-IT" sz="1600">
                        <a:effectLst/>
                      </a:endParaRPr>
                    </a:p>
                  </a:txBody>
                  <a:tcPr marL="80613" marR="80613" marT="40307" marB="40307">
                    <a:lnL w="9525" cap="flat" cmpd="sng" algn="ctr">
                      <a:solidFill>
                        <a:srgbClr val="508151"/>
                      </a:solidFill>
                      <a:prstDash val="solid"/>
                      <a:round/>
                      <a:headEnd type="none" w="med" len="med"/>
                      <a:tailEnd type="none" w="med" len="med"/>
                    </a:lnL>
                    <a:lnR w="9525" cap="flat" cmpd="sng" algn="ctr">
                      <a:solidFill>
                        <a:srgbClr val="508151"/>
                      </a:solidFill>
                      <a:prstDash val="solid"/>
                      <a:round/>
                      <a:headEnd type="none" w="med" len="med"/>
                      <a:tailEnd type="none" w="med" len="med"/>
                    </a:lnR>
                    <a:lnT w="9525" cap="flat" cmpd="sng" algn="ctr">
                      <a:solidFill>
                        <a:srgbClr val="508151"/>
                      </a:solidFill>
                      <a:prstDash val="solid"/>
                      <a:round/>
                      <a:headEnd type="none" w="med" len="med"/>
                      <a:tailEnd type="none" w="med" len="med"/>
                    </a:lnT>
                    <a:lnB w="9525" cap="flat" cmpd="sng" algn="ctr">
                      <a:solidFill>
                        <a:srgbClr val="708051"/>
                      </a:solidFill>
                      <a:prstDash val="solid"/>
                      <a:round/>
                      <a:headEnd type="none" w="med" len="med"/>
                      <a:tailEnd type="none" w="med" len="med"/>
                    </a:lnB>
                  </a:tcPr>
                </a:tc>
                <a:extLst>
                  <a:ext uri="{0D108BD9-81ED-4DB2-BD59-A6C34878D82A}">
                    <a16:rowId xmlns:a16="http://schemas.microsoft.com/office/drawing/2014/main" val="2634133095"/>
                  </a:ext>
                </a:extLst>
              </a:tr>
              <a:tr h="806132">
                <a:tc>
                  <a:txBody>
                    <a:bodyPr/>
                    <a:lstStyle/>
                    <a:p>
                      <a:r>
                        <a:rPr lang="it-IT" sz="1600">
                          <a:effectLst/>
                        </a:rPr>
                        <a:t>fino a 15.000 euro</a:t>
                      </a:r>
                    </a:p>
                  </a:txBody>
                  <a:tcPr marL="80613" marR="80613" marT="40307" marB="40307">
                    <a:lnL w="9525" cap="flat" cmpd="sng" algn="ctr">
                      <a:solidFill>
                        <a:srgbClr val="108051"/>
                      </a:solidFill>
                      <a:prstDash val="solid"/>
                      <a:round/>
                      <a:headEnd type="none" w="med" len="med"/>
                      <a:tailEnd type="none" w="med" len="med"/>
                    </a:lnL>
                    <a:lnR w="9525" cap="flat" cmpd="sng" algn="ctr">
                      <a:solidFill>
                        <a:srgbClr val="707B51"/>
                      </a:solidFill>
                      <a:prstDash val="solid"/>
                      <a:round/>
                      <a:headEnd type="none" w="med" len="med"/>
                      <a:tailEnd type="none" w="med" len="med"/>
                    </a:lnR>
                    <a:lnT w="9525" cap="flat" cmpd="sng" algn="ctr">
                      <a:solidFill>
                        <a:srgbClr val="108051"/>
                      </a:solidFill>
                      <a:prstDash val="solid"/>
                      <a:round/>
                      <a:headEnd type="none" w="med" len="med"/>
                      <a:tailEnd type="none" w="med" len="med"/>
                    </a:lnT>
                    <a:lnB w="9525" cap="flat" cmpd="sng" algn="ctr">
                      <a:solidFill>
                        <a:srgbClr val="507A51"/>
                      </a:solidFill>
                      <a:prstDash val="solid"/>
                      <a:round/>
                      <a:headEnd type="none" w="med" len="med"/>
                      <a:tailEnd type="none" w="med" len="med"/>
                    </a:lnB>
                  </a:tcPr>
                </a:tc>
                <a:tc>
                  <a:txBody>
                    <a:bodyPr/>
                    <a:lstStyle/>
                    <a:p>
                      <a:r>
                        <a:rPr lang="it-IT" sz="1600">
                          <a:effectLst/>
                        </a:rPr>
                        <a:t>23%</a:t>
                      </a:r>
                    </a:p>
                  </a:txBody>
                  <a:tcPr marL="80613" marR="80613" marT="40307" marB="40307">
                    <a:lnL w="9525" cap="flat" cmpd="sng" algn="ctr">
                      <a:solidFill>
                        <a:srgbClr val="707B51"/>
                      </a:solidFill>
                      <a:prstDash val="solid"/>
                      <a:round/>
                      <a:headEnd type="none" w="med" len="med"/>
                      <a:tailEnd type="none" w="med" len="med"/>
                    </a:lnL>
                    <a:lnR w="9525" cap="flat" cmpd="sng" algn="ctr">
                      <a:solidFill>
                        <a:srgbClr val="707B51"/>
                      </a:solidFill>
                      <a:prstDash val="solid"/>
                      <a:round/>
                      <a:headEnd type="none" w="med" len="med"/>
                      <a:tailEnd type="none" w="med" len="med"/>
                    </a:lnR>
                    <a:lnT w="9525" cap="flat" cmpd="sng" algn="ctr">
                      <a:solidFill>
                        <a:srgbClr val="707B51"/>
                      </a:solidFill>
                      <a:prstDash val="solid"/>
                      <a:round/>
                      <a:headEnd type="none" w="med" len="med"/>
                      <a:tailEnd type="none" w="med" len="med"/>
                    </a:lnT>
                    <a:lnB w="9525" cap="flat" cmpd="sng" algn="ctr">
                      <a:solidFill>
                        <a:srgbClr val="108451"/>
                      </a:solidFill>
                      <a:prstDash val="solid"/>
                      <a:round/>
                      <a:headEnd type="none" w="med" len="med"/>
                      <a:tailEnd type="none" w="med" len="med"/>
                    </a:lnB>
                  </a:tcPr>
                </a:tc>
                <a:tc>
                  <a:txBody>
                    <a:bodyPr/>
                    <a:lstStyle/>
                    <a:p>
                      <a:r>
                        <a:rPr lang="it-IT" sz="1600" b="1">
                          <a:effectLst/>
                        </a:rPr>
                        <a:t>da 0 a 28.000 euro</a:t>
                      </a:r>
                      <a:endParaRPr lang="it-IT" sz="1600">
                        <a:effectLst/>
                      </a:endParaRPr>
                    </a:p>
                  </a:txBody>
                  <a:tcPr marL="80613" marR="80613" marT="40307" marB="40307">
                    <a:lnL w="9525" cap="flat" cmpd="sng" algn="ctr">
                      <a:solidFill>
                        <a:srgbClr val="707B51"/>
                      </a:solidFill>
                      <a:prstDash val="solid"/>
                      <a:round/>
                      <a:headEnd type="none" w="med" len="med"/>
                      <a:tailEnd type="none" w="med" len="med"/>
                    </a:lnL>
                    <a:lnR w="9525" cap="flat" cmpd="sng" algn="ctr">
                      <a:solidFill>
                        <a:srgbClr val="708051"/>
                      </a:solidFill>
                      <a:prstDash val="solid"/>
                      <a:round/>
                      <a:headEnd type="none" w="med" len="med"/>
                      <a:tailEnd type="none" w="med" len="med"/>
                    </a:lnR>
                    <a:lnT w="9525" cap="flat" cmpd="sng" algn="ctr">
                      <a:solidFill>
                        <a:srgbClr val="707B51"/>
                      </a:solidFill>
                      <a:prstDash val="solid"/>
                      <a:round/>
                      <a:headEnd type="none" w="med" len="med"/>
                      <a:tailEnd type="none" w="med" len="med"/>
                    </a:lnT>
                    <a:lnB w="9525" cap="flat" cmpd="sng" algn="ctr">
                      <a:solidFill>
                        <a:srgbClr val="908A51"/>
                      </a:solidFill>
                      <a:prstDash val="solid"/>
                      <a:round/>
                      <a:headEnd type="none" w="med" len="med"/>
                      <a:tailEnd type="none" w="med" len="med"/>
                    </a:lnB>
                  </a:tcPr>
                </a:tc>
                <a:tc>
                  <a:txBody>
                    <a:bodyPr/>
                    <a:lstStyle/>
                    <a:p>
                      <a:r>
                        <a:rPr lang="it-IT" sz="1600" b="1">
                          <a:effectLst/>
                        </a:rPr>
                        <a:t>23%</a:t>
                      </a:r>
                      <a:endParaRPr lang="it-IT" sz="1600">
                        <a:effectLst/>
                      </a:endParaRPr>
                    </a:p>
                  </a:txBody>
                  <a:tcPr marL="80613" marR="80613" marT="40307" marB="40307">
                    <a:lnL w="9525" cap="flat" cmpd="sng" algn="ctr">
                      <a:solidFill>
                        <a:srgbClr val="708051"/>
                      </a:solidFill>
                      <a:prstDash val="solid"/>
                      <a:round/>
                      <a:headEnd type="none" w="med" len="med"/>
                      <a:tailEnd type="none" w="med" len="med"/>
                    </a:lnL>
                    <a:lnR w="9525" cap="flat" cmpd="sng" algn="ctr">
                      <a:solidFill>
                        <a:srgbClr val="708051"/>
                      </a:solidFill>
                      <a:prstDash val="solid"/>
                      <a:round/>
                      <a:headEnd type="none" w="med" len="med"/>
                      <a:tailEnd type="none" w="med" len="med"/>
                    </a:lnR>
                    <a:lnT w="9525" cap="flat" cmpd="sng" algn="ctr">
                      <a:solidFill>
                        <a:srgbClr val="708051"/>
                      </a:solidFill>
                      <a:prstDash val="solid"/>
                      <a:round/>
                      <a:headEnd type="none" w="med" len="med"/>
                      <a:tailEnd type="none" w="med" len="med"/>
                    </a:lnT>
                    <a:lnB w="9525" cap="flat" cmpd="sng" algn="ctr">
                      <a:solidFill>
                        <a:srgbClr val="D09251"/>
                      </a:solidFill>
                      <a:prstDash val="solid"/>
                      <a:round/>
                      <a:headEnd type="none" w="med" len="med"/>
                      <a:tailEnd type="none" w="med" len="med"/>
                    </a:lnB>
                  </a:tcPr>
                </a:tc>
                <a:extLst>
                  <a:ext uri="{0D108BD9-81ED-4DB2-BD59-A6C34878D82A}">
                    <a16:rowId xmlns:a16="http://schemas.microsoft.com/office/drawing/2014/main" val="3975167504"/>
                  </a:ext>
                </a:extLst>
              </a:tr>
              <a:tr h="564293">
                <a:tc>
                  <a:txBody>
                    <a:bodyPr/>
                    <a:lstStyle/>
                    <a:p>
                      <a:r>
                        <a:rPr lang="it-IT" sz="1600">
                          <a:effectLst/>
                        </a:rPr>
                        <a:t>da 15.001 a 28.000</a:t>
                      </a:r>
                    </a:p>
                  </a:txBody>
                  <a:tcPr marL="80613" marR="80613" marT="40307" marB="40307">
                    <a:lnL w="9525" cap="flat" cmpd="sng" algn="ctr">
                      <a:solidFill>
                        <a:srgbClr val="507A51"/>
                      </a:solidFill>
                      <a:prstDash val="solid"/>
                      <a:round/>
                      <a:headEnd type="none" w="med" len="med"/>
                      <a:tailEnd type="none" w="med" len="med"/>
                    </a:lnL>
                    <a:lnR w="9525" cap="flat" cmpd="sng" algn="ctr">
                      <a:solidFill>
                        <a:srgbClr val="108451"/>
                      </a:solidFill>
                      <a:prstDash val="solid"/>
                      <a:round/>
                      <a:headEnd type="none" w="med" len="med"/>
                      <a:tailEnd type="none" w="med" len="med"/>
                    </a:lnR>
                    <a:lnT w="9525" cap="flat" cmpd="sng" algn="ctr">
                      <a:solidFill>
                        <a:srgbClr val="507A51"/>
                      </a:solidFill>
                      <a:prstDash val="solid"/>
                      <a:round/>
                      <a:headEnd type="none" w="med" len="med"/>
                      <a:tailEnd type="none" w="med" len="med"/>
                    </a:lnT>
                    <a:lnB w="9525" cap="flat" cmpd="sng" algn="ctr">
                      <a:solidFill>
                        <a:srgbClr val="D0AA51"/>
                      </a:solidFill>
                      <a:prstDash val="solid"/>
                      <a:round/>
                      <a:headEnd type="none" w="med" len="med"/>
                      <a:tailEnd type="none" w="med" len="med"/>
                    </a:lnB>
                  </a:tcPr>
                </a:tc>
                <a:tc>
                  <a:txBody>
                    <a:bodyPr/>
                    <a:lstStyle/>
                    <a:p>
                      <a:r>
                        <a:rPr lang="it-IT" sz="1600">
                          <a:effectLst/>
                        </a:rPr>
                        <a:t>25%</a:t>
                      </a:r>
                    </a:p>
                  </a:txBody>
                  <a:tcPr marL="80613" marR="80613" marT="40307" marB="40307">
                    <a:lnL w="9525" cap="flat" cmpd="sng" algn="ctr">
                      <a:solidFill>
                        <a:srgbClr val="108451"/>
                      </a:solidFill>
                      <a:prstDash val="solid"/>
                      <a:round/>
                      <a:headEnd type="none" w="med" len="med"/>
                      <a:tailEnd type="none" w="med" len="med"/>
                    </a:lnL>
                    <a:lnR w="9525" cap="flat" cmpd="sng" algn="ctr">
                      <a:solidFill>
                        <a:srgbClr val="908A51"/>
                      </a:solidFill>
                      <a:prstDash val="solid"/>
                      <a:round/>
                      <a:headEnd type="none" w="med" len="med"/>
                      <a:tailEnd type="none" w="med" len="med"/>
                    </a:lnR>
                    <a:lnT w="9525" cap="flat" cmpd="sng" algn="ctr">
                      <a:solidFill>
                        <a:srgbClr val="108451"/>
                      </a:solidFill>
                      <a:prstDash val="solid"/>
                      <a:round/>
                      <a:headEnd type="none" w="med" len="med"/>
                      <a:tailEnd type="none" w="med" len="med"/>
                    </a:lnT>
                    <a:lnB w="9525" cap="flat" cmpd="sng" algn="ctr">
                      <a:solidFill>
                        <a:srgbClr val="F0B251"/>
                      </a:solidFill>
                      <a:prstDash val="solid"/>
                      <a:round/>
                      <a:headEnd type="none" w="med" len="med"/>
                      <a:tailEnd type="none" w="med" len="med"/>
                    </a:lnB>
                  </a:tcPr>
                </a:tc>
                <a:tc>
                  <a:txBody>
                    <a:bodyPr/>
                    <a:lstStyle/>
                    <a:p>
                      <a:br>
                        <a:rPr lang="it-IT" sz="1600">
                          <a:effectLst/>
                        </a:rPr>
                      </a:br>
                      <a:endParaRPr lang="it-IT" sz="1600">
                        <a:effectLst/>
                      </a:endParaRPr>
                    </a:p>
                  </a:txBody>
                  <a:tcPr marL="80613" marR="80613" marT="40307" marB="40307">
                    <a:lnL w="9525" cap="flat" cmpd="sng" algn="ctr">
                      <a:solidFill>
                        <a:srgbClr val="908A51"/>
                      </a:solidFill>
                      <a:prstDash val="solid"/>
                      <a:round/>
                      <a:headEnd type="none" w="med" len="med"/>
                      <a:tailEnd type="none" w="med" len="med"/>
                    </a:lnL>
                    <a:lnR w="9525" cap="flat" cmpd="sng" algn="ctr">
                      <a:solidFill>
                        <a:srgbClr val="D09251"/>
                      </a:solidFill>
                      <a:prstDash val="solid"/>
                      <a:round/>
                      <a:headEnd type="none" w="med" len="med"/>
                      <a:tailEnd type="none" w="med" len="med"/>
                    </a:lnR>
                    <a:lnT w="9525" cap="flat" cmpd="sng" algn="ctr">
                      <a:solidFill>
                        <a:srgbClr val="908A51"/>
                      </a:solidFill>
                      <a:prstDash val="solid"/>
                      <a:round/>
                      <a:headEnd type="none" w="med" len="med"/>
                      <a:tailEnd type="none" w="med" len="med"/>
                    </a:lnT>
                    <a:lnB w="9525" cap="flat" cmpd="sng" algn="ctr">
                      <a:solidFill>
                        <a:srgbClr val="D0E350"/>
                      </a:solidFill>
                      <a:prstDash val="solid"/>
                      <a:round/>
                      <a:headEnd type="none" w="med" len="med"/>
                      <a:tailEnd type="none" w="med" len="med"/>
                    </a:lnB>
                  </a:tcPr>
                </a:tc>
                <a:tc>
                  <a:txBody>
                    <a:bodyPr/>
                    <a:lstStyle/>
                    <a:p>
                      <a:br>
                        <a:rPr lang="it-IT" sz="1600">
                          <a:effectLst/>
                        </a:rPr>
                      </a:br>
                      <a:endParaRPr lang="it-IT" sz="1600">
                        <a:effectLst/>
                      </a:endParaRPr>
                    </a:p>
                  </a:txBody>
                  <a:tcPr marL="80613" marR="80613" marT="40307" marB="40307">
                    <a:lnL w="9525" cap="flat" cmpd="sng" algn="ctr">
                      <a:solidFill>
                        <a:srgbClr val="D09251"/>
                      </a:solidFill>
                      <a:prstDash val="solid"/>
                      <a:round/>
                      <a:headEnd type="none" w="med" len="med"/>
                      <a:tailEnd type="none" w="med" len="med"/>
                    </a:lnL>
                    <a:lnR w="9525" cap="flat" cmpd="sng" algn="ctr">
                      <a:solidFill>
                        <a:srgbClr val="D09251"/>
                      </a:solidFill>
                      <a:prstDash val="solid"/>
                      <a:round/>
                      <a:headEnd type="none" w="med" len="med"/>
                      <a:tailEnd type="none" w="med" len="med"/>
                    </a:lnR>
                    <a:lnT w="9525" cap="flat" cmpd="sng" algn="ctr">
                      <a:solidFill>
                        <a:srgbClr val="D09251"/>
                      </a:solidFill>
                      <a:prstDash val="solid"/>
                      <a:round/>
                      <a:headEnd type="none" w="med" len="med"/>
                      <a:tailEnd type="none" w="med" len="med"/>
                    </a:lnT>
                    <a:lnB w="9525" cap="flat" cmpd="sng" algn="ctr">
                      <a:solidFill>
                        <a:srgbClr val="306151"/>
                      </a:solidFill>
                      <a:prstDash val="solid"/>
                      <a:round/>
                      <a:headEnd type="none" w="med" len="med"/>
                      <a:tailEnd type="none" w="med" len="med"/>
                    </a:lnB>
                  </a:tcPr>
                </a:tc>
                <a:extLst>
                  <a:ext uri="{0D108BD9-81ED-4DB2-BD59-A6C34878D82A}">
                    <a16:rowId xmlns:a16="http://schemas.microsoft.com/office/drawing/2014/main" val="2321181475"/>
                  </a:ext>
                </a:extLst>
              </a:tr>
              <a:tr h="806132">
                <a:tc>
                  <a:txBody>
                    <a:bodyPr/>
                    <a:lstStyle/>
                    <a:p>
                      <a:r>
                        <a:rPr lang="it-IT" sz="1600">
                          <a:effectLst/>
                        </a:rPr>
                        <a:t>da 28.001 a 50.000 euro</a:t>
                      </a:r>
                    </a:p>
                  </a:txBody>
                  <a:tcPr marL="80613" marR="80613" marT="40307" marB="40307">
                    <a:lnL w="9525" cap="flat" cmpd="sng" algn="ctr">
                      <a:solidFill>
                        <a:srgbClr val="D0AA51"/>
                      </a:solidFill>
                      <a:prstDash val="solid"/>
                      <a:round/>
                      <a:headEnd type="none" w="med" len="med"/>
                      <a:tailEnd type="none" w="med" len="med"/>
                    </a:lnL>
                    <a:lnR w="9525" cap="flat" cmpd="sng" algn="ctr">
                      <a:solidFill>
                        <a:srgbClr val="F0B251"/>
                      </a:solidFill>
                      <a:prstDash val="solid"/>
                      <a:round/>
                      <a:headEnd type="none" w="med" len="med"/>
                      <a:tailEnd type="none" w="med" len="med"/>
                    </a:lnR>
                    <a:lnT w="9525" cap="flat" cmpd="sng" algn="ctr">
                      <a:solidFill>
                        <a:srgbClr val="D0AA51"/>
                      </a:solidFill>
                      <a:prstDash val="solid"/>
                      <a:round/>
                      <a:headEnd type="none" w="med" len="med"/>
                      <a:tailEnd type="none" w="med" len="med"/>
                    </a:lnT>
                    <a:lnB w="9525" cap="flat" cmpd="sng" algn="ctr">
                      <a:solidFill>
                        <a:srgbClr val="40BCF7"/>
                      </a:solidFill>
                      <a:prstDash val="solid"/>
                      <a:round/>
                      <a:headEnd type="none" w="med" len="med"/>
                      <a:tailEnd type="none" w="med" len="med"/>
                    </a:lnB>
                  </a:tcPr>
                </a:tc>
                <a:tc>
                  <a:txBody>
                    <a:bodyPr/>
                    <a:lstStyle/>
                    <a:p>
                      <a:r>
                        <a:rPr lang="it-IT" sz="1600">
                          <a:effectLst/>
                        </a:rPr>
                        <a:t>35%</a:t>
                      </a:r>
                    </a:p>
                  </a:txBody>
                  <a:tcPr marL="80613" marR="80613" marT="40307" marB="40307">
                    <a:lnL w="9525" cap="flat" cmpd="sng" algn="ctr">
                      <a:solidFill>
                        <a:srgbClr val="F0B251"/>
                      </a:solidFill>
                      <a:prstDash val="solid"/>
                      <a:round/>
                      <a:headEnd type="none" w="med" len="med"/>
                      <a:tailEnd type="none" w="med" len="med"/>
                    </a:lnL>
                    <a:lnR w="9525" cap="flat" cmpd="sng" algn="ctr">
                      <a:solidFill>
                        <a:srgbClr val="D0E350"/>
                      </a:solidFill>
                      <a:prstDash val="solid"/>
                      <a:round/>
                      <a:headEnd type="none" w="med" len="med"/>
                      <a:tailEnd type="none" w="med" len="med"/>
                    </a:lnR>
                    <a:lnT w="9525" cap="flat" cmpd="sng" algn="ctr">
                      <a:solidFill>
                        <a:srgbClr val="F0B251"/>
                      </a:solidFill>
                      <a:prstDash val="solid"/>
                      <a:round/>
                      <a:headEnd type="none" w="med" len="med"/>
                      <a:tailEnd type="none" w="med" len="med"/>
                    </a:lnT>
                    <a:lnB w="9525" cap="flat" cmpd="sng" algn="ctr">
                      <a:solidFill>
                        <a:srgbClr val="20BEF7"/>
                      </a:solidFill>
                      <a:prstDash val="solid"/>
                      <a:round/>
                      <a:headEnd type="none" w="med" len="med"/>
                      <a:tailEnd type="none" w="med" len="med"/>
                    </a:lnB>
                  </a:tcPr>
                </a:tc>
                <a:tc>
                  <a:txBody>
                    <a:bodyPr/>
                    <a:lstStyle/>
                    <a:p>
                      <a:r>
                        <a:rPr lang="it-IT" sz="1600" b="1">
                          <a:effectLst/>
                        </a:rPr>
                        <a:t>da 28.001 a 50.000</a:t>
                      </a:r>
                      <a:endParaRPr lang="it-IT" sz="1600">
                        <a:effectLst/>
                      </a:endParaRPr>
                    </a:p>
                  </a:txBody>
                  <a:tcPr marL="80613" marR="80613" marT="40307" marB="40307">
                    <a:lnL w="9525" cap="flat" cmpd="sng" algn="ctr">
                      <a:solidFill>
                        <a:srgbClr val="D0E350"/>
                      </a:solidFill>
                      <a:prstDash val="solid"/>
                      <a:round/>
                      <a:headEnd type="none" w="med" len="med"/>
                      <a:tailEnd type="none" w="med" len="med"/>
                    </a:lnL>
                    <a:lnR w="9525" cap="flat" cmpd="sng" algn="ctr">
                      <a:solidFill>
                        <a:srgbClr val="306151"/>
                      </a:solidFill>
                      <a:prstDash val="solid"/>
                      <a:round/>
                      <a:headEnd type="none" w="med" len="med"/>
                      <a:tailEnd type="none" w="med" len="med"/>
                    </a:lnR>
                    <a:lnT w="9525" cap="flat" cmpd="sng" algn="ctr">
                      <a:solidFill>
                        <a:srgbClr val="D0E350"/>
                      </a:solidFill>
                      <a:prstDash val="solid"/>
                      <a:round/>
                      <a:headEnd type="none" w="med" len="med"/>
                      <a:tailEnd type="none" w="med" len="med"/>
                    </a:lnT>
                    <a:lnB w="9525" cap="flat" cmpd="sng" algn="ctr">
                      <a:solidFill>
                        <a:srgbClr val="E0BFF7"/>
                      </a:solidFill>
                      <a:prstDash val="solid"/>
                      <a:round/>
                      <a:headEnd type="none" w="med" len="med"/>
                      <a:tailEnd type="none" w="med" len="med"/>
                    </a:lnB>
                  </a:tcPr>
                </a:tc>
                <a:tc>
                  <a:txBody>
                    <a:bodyPr/>
                    <a:lstStyle/>
                    <a:p>
                      <a:r>
                        <a:rPr lang="it-IT" sz="1600">
                          <a:effectLst/>
                        </a:rPr>
                        <a:t>35%</a:t>
                      </a:r>
                    </a:p>
                  </a:txBody>
                  <a:tcPr marL="80613" marR="80613" marT="40307" marB="40307">
                    <a:lnL w="9525" cap="flat" cmpd="sng" algn="ctr">
                      <a:solidFill>
                        <a:srgbClr val="306151"/>
                      </a:solidFill>
                      <a:prstDash val="solid"/>
                      <a:round/>
                      <a:headEnd type="none" w="med" len="med"/>
                      <a:tailEnd type="none" w="med" len="med"/>
                    </a:lnL>
                    <a:lnR w="9525" cap="flat" cmpd="sng" algn="ctr">
                      <a:solidFill>
                        <a:srgbClr val="306151"/>
                      </a:solidFill>
                      <a:prstDash val="solid"/>
                      <a:round/>
                      <a:headEnd type="none" w="med" len="med"/>
                      <a:tailEnd type="none" w="med" len="med"/>
                    </a:lnR>
                    <a:lnT w="9525" cap="flat" cmpd="sng" algn="ctr">
                      <a:solidFill>
                        <a:srgbClr val="306151"/>
                      </a:solidFill>
                      <a:prstDash val="solid"/>
                      <a:round/>
                      <a:headEnd type="none" w="med" len="med"/>
                      <a:tailEnd type="none" w="med" len="med"/>
                    </a:lnT>
                    <a:lnB w="9525" cap="flat" cmpd="sng" algn="ctr">
                      <a:solidFill>
                        <a:srgbClr val="A0BFF7"/>
                      </a:solidFill>
                      <a:prstDash val="solid"/>
                      <a:round/>
                      <a:headEnd type="none" w="med" len="med"/>
                      <a:tailEnd type="none" w="med" len="med"/>
                    </a:lnB>
                  </a:tcPr>
                </a:tc>
                <a:extLst>
                  <a:ext uri="{0D108BD9-81ED-4DB2-BD59-A6C34878D82A}">
                    <a16:rowId xmlns:a16="http://schemas.microsoft.com/office/drawing/2014/main" val="1909548908"/>
                  </a:ext>
                </a:extLst>
              </a:tr>
              <a:tr h="806132">
                <a:tc>
                  <a:txBody>
                    <a:bodyPr/>
                    <a:lstStyle/>
                    <a:p>
                      <a:r>
                        <a:rPr lang="it-IT" sz="1600">
                          <a:effectLst/>
                        </a:rPr>
                        <a:t>oltre 50.000 euro</a:t>
                      </a:r>
                    </a:p>
                  </a:txBody>
                  <a:tcPr marL="80613" marR="80613" marT="40307" marB="40307">
                    <a:lnL w="9525" cap="flat" cmpd="sng" algn="ctr">
                      <a:solidFill>
                        <a:srgbClr val="40BCF7"/>
                      </a:solidFill>
                      <a:prstDash val="solid"/>
                      <a:round/>
                      <a:headEnd type="none" w="med" len="med"/>
                      <a:tailEnd type="none" w="med" len="med"/>
                    </a:lnL>
                    <a:lnR w="9525" cap="flat" cmpd="sng" algn="ctr">
                      <a:solidFill>
                        <a:srgbClr val="20BEF7"/>
                      </a:solidFill>
                      <a:prstDash val="solid"/>
                      <a:round/>
                      <a:headEnd type="none" w="med" len="med"/>
                      <a:tailEnd type="none" w="med" len="med"/>
                    </a:lnR>
                    <a:lnT w="9525" cap="flat" cmpd="sng" algn="ctr">
                      <a:solidFill>
                        <a:srgbClr val="40BCF7"/>
                      </a:solidFill>
                      <a:prstDash val="solid"/>
                      <a:round/>
                      <a:headEnd type="none" w="med" len="med"/>
                      <a:tailEnd type="none" w="med" len="med"/>
                    </a:lnT>
                    <a:lnB w="9525" cap="flat" cmpd="sng" algn="ctr">
                      <a:solidFill>
                        <a:srgbClr val="40BCF7"/>
                      </a:solidFill>
                      <a:prstDash val="solid"/>
                      <a:round/>
                      <a:headEnd type="none" w="med" len="med"/>
                      <a:tailEnd type="none" w="med" len="med"/>
                    </a:lnB>
                  </a:tcPr>
                </a:tc>
                <a:tc>
                  <a:txBody>
                    <a:bodyPr/>
                    <a:lstStyle/>
                    <a:p>
                      <a:r>
                        <a:rPr lang="it-IT" sz="1600">
                          <a:effectLst/>
                        </a:rPr>
                        <a:t>43%</a:t>
                      </a:r>
                    </a:p>
                  </a:txBody>
                  <a:tcPr marL="80613" marR="80613" marT="40307" marB="40307">
                    <a:lnL w="9525" cap="flat" cmpd="sng" algn="ctr">
                      <a:solidFill>
                        <a:srgbClr val="20BEF7"/>
                      </a:solidFill>
                      <a:prstDash val="solid"/>
                      <a:round/>
                      <a:headEnd type="none" w="med" len="med"/>
                      <a:tailEnd type="none" w="med" len="med"/>
                    </a:lnL>
                    <a:lnR w="9525" cap="flat" cmpd="sng" algn="ctr">
                      <a:solidFill>
                        <a:srgbClr val="E0BFF7"/>
                      </a:solidFill>
                      <a:prstDash val="solid"/>
                      <a:round/>
                      <a:headEnd type="none" w="med" len="med"/>
                      <a:tailEnd type="none" w="med" len="med"/>
                    </a:lnR>
                    <a:lnT w="9525" cap="flat" cmpd="sng" algn="ctr">
                      <a:solidFill>
                        <a:srgbClr val="20BEF7"/>
                      </a:solidFill>
                      <a:prstDash val="solid"/>
                      <a:round/>
                      <a:headEnd type="none" w="med" len="med"/>
                      <a:tailEnd type="none" w="med" len="med"/>
                    </a:lnT>
                    <a:lnB w="9525" cap="flat" cmpd="sng" algn="ctr">
                      <a:solidFill>
                        <a:srgbClr val="20BEF7"/>
                      </a:solidFill>
                      <a:prstDash val="solid"/>
                      <a:round/>
                      <a:headEnd type="none" w="med" len="med"/>
                      <a:tailEnd type="none" w="med" len="med"/>
                    </a:lnB>
                  </a:tcPr>
                </a:tc>
                <a:tc>
                  <a:txBody>
                    <a:bodyPr/>
                    <a:lstStyle/>
                    <a:p>
                      <a:r>
                        <a:rPr lang="it-IT" sz="1600">
                          <a:effectLst/>
                        </a:rPr>
                        <a:t>oltre 50.0000</a:t>
                      </a:r>
                    </a:p>
                  </a:txBody>
                  <a:tcPr marL="80613" marR="80613" marT="40307" marB="40307">
                    <a:lnL w="9525" cap="flat" cmpd="sng" algn="ctr">
                      <a:solidFill>
                        <a:srgbClr val="E0BFF7"/>
                      </a:solidFill>
                      <a:prstDash val="solid"/>
                      <a:round/>
                      <a:headEnd type="none" w="med" len="med"/>
                      <a:tailEnd type="none" w="med" len="med"/>
                    </a:lnL>
                    <a:lnR w="9525" cap="flat" cmpd="sng" algn="ctr">
                      <a:solidFill>
                        <a:srgbClr val="A0BFF7"/>
                      </a:solidFill>
                      <a:prstDash val="solid"/>
                      <a:round/>
                      <a:headEnd type="none" w="med" len="med"/>
                      <a:tailEnd type="none" w="med" len="med"/>
                    </a:lnR>
                    <a:lnT w="9525" cap="flat" cmpd="sng" algn="ctr">
                      <a:solidFill>
                        <a:srgbClr val="E0BFF7"/>
                      </a:solidFill>
                      <a:prstDash val="solid"/>
                      <a:round/>
                      <a:headEnd type="none" w="med" len="med"/>
                      <a:tailEnd type="none" w="med" len="med"/>
                    </a:lnT>
                    <a:lnB w="9525" cap="flat" cmpd="sng" algn="ctr">
                      <a:solidFill>
                        <a:srgbClr val="E0BFF7"/>
                      </a:solidFill>
                      <a:prstDash val="solid"/>
                      <a:round/>
                      <a:headEnd type="none" w="med" len="med"/>
                      <a:tailEnd type="none" w="med" len="med"/>
                    </a:lnB>
                  </a:tcPr>
                </a:tc>
                <a:tc>
                  <a:txBody>
                    <a:bodyPr/>
                    <a:lstStyle/>
                    <a:p>
                      <a:r>
                        <a:rPr lang="it-IT" sz="1600" dirty="0">
                          <a:effectLst/>
                        </a:rPr>
                        <a:t>43%</a:t>
                      </a:r>
                    </a:p>
                  </a:txBody>
                  <a:tcPr marL="80613" marR="80613" marT="40307" marB="40307">
                    <a:lnL w="9525" cap="flat" cmpd="sng" algn="ctr">
                      <a:solidFill>
                        <a:srgbClr val="A0BFF7"/>
                      </a:solidFill>
                      <a:prstDash val="solid"/>
                      <a:round/>
                      <a:headEnd type="none" w="med" len="med"/>
                      <a:tailEnd type="none" w="med" len="med"/>
                    </a:lnL>
                    <a:lnR w="9525" cap="flat" cmpd="sng" algn="ctr">
                      <a:solidFill>
                        <a:srgbClr val="A0BFF7"/>
                      </a:solidFill>
                      <a:prstDash val="solid"/>
                      <a:round/>
                      <a:headEnd type="none" w="med" len="med"/>
                      <a:tailEnd type="none" w="med" len="med"/>
                    </a:lnR>
                    <a:lnT w="9525" cap="flat" cmpd="sng" algn="ctr">
                      <a:solidFill>
                        <a:srgbClr val="A0BFF7"/>
                      </a:solidFill>
                      <a:prstDash val="solid"/>
                      <a:round/>
                      <a:headEnd type="none" w="med" len="med"/>
                      <a:tailEnd type="none" w="med" len="med"/>
                    </a:lnT>
                    <a:lnB w="9525" cap="flat" cmpd="sng" algn="ctr">
                      <a:solidFill>
                        <a:srgbClr val="A0BFF7"/>
                      </a:solidFill>
                      <a:prstDash val="solid"/>
                      <a:round/>
                      <a:headEnd type="none" w="med" len="med"/>
                      <a:tailEnd type="none" w="med" len="med"/>
                    </a:lnB>
                  </a:tcPr>
                </a:tc>
                <a:extLst>
                  <a:ext uri="{0D108BD9-81ED-4DB2-BD59-A6C34878D82A}">
                    <a16:rowId xmlns:a16="http://schemas.microsoft.com/office/drawing/2014/main" val="2549890762"/>
                  </a:ext>
                </a:extLst>
              </a:tr>
            </a:tbl>
          </a:graphicData>
        </a:graphic>
      </p:graphicFrame>
      <p:sp>
        <p:nvSpPr>
          <p:cNvPr id="5" name="Rectangle 1">
            <a:extLst>
              <a:ext uri="{FF2B5EF4-FFF2-40B4-BE49-F238E27FC236}">
                <a16:creationId xmlns:a16="http://schemas.microsoft.com/office/drawing/2014/main" id="{171BA79F-B286-4791-B0C9-44413B8BCA4E}"/>
              </a:ext>
            </a:extLst>
          </p:cNvPr>
          <p:cNvSpPr>
            <a:spLocks noChangeArrowheads="1"/>
          </p:cNvSpPr>
          <p:nvPr/>
        </p:nvSpPr>
        <p:spPr bwMode="auto">
          <a:xfrm>
            <a:off x="0" y="313365"/>
            <a:ext cx="5364088" cy="29238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300" b="1" i="0" u="none" strike="noStrike" cap="none" normalizeH="0" baseline="0" dirty="0">
                <a:ln>
                  <a:noFill/>
                </a:ln>
                <a:solidFill>
                  <a:srgbClr val="212529"/>
                </a:solidFill>
                <a:effectLst/>
                <a:latin typeface="Script MT Bold" panose="03040602040607080904" pitchFamily="66" charset="0"/>
              </a:rPr>
              <a:t>Confrontiamo l'IRPEF 2024 </a:t>
            </a:r>
            <a:r>
              <a:rPr kumimoji="0" lang="it-IT" altLang="it-IT" sz="1300" b="0" i="0" u="none" strike="noStrike" cap="none" normalizeH="0" baseline="0" dirty="0">
                <a:ln>
                  <a:noFill/>
                </a:ln>
                <a:solidFill>
                  <a:srgbClr val="212529"/>
                </a:solidFill>
                <a:effectLst/>
                <a:latin typeface="Script MT Bold" panose="03040602040607080904" pitchFamily="66" charset="0"/>
              </a:rPr>
              <a:t>con le aliquote e scaglioni 2023</a:t>
            </a:r>
            <a:endParaRPr kumimoji="0" lang="it-IT" altLang="it-IT" sz="1800" b="0" i="0" u="none" strike="noStrike" cap="none" normalizeH="0" baseline="0" dirty="0">
              <a:ln>
                <a:noFill/>
              </a:ln>
              <a:solidFill>
                <a:schemeClr val="tx1"/>
              </a:solidFill>
              <a:effectLst/>
              <a:latin typeface="Script MT Bold" panose="03040602040607080904" pitchFamily="66" charset="0"/>
            </a:endParaRPr>
          </a:p>
        </p:txBody>
      </p:sp>
    </p:spTree>
    <p:extLst>
      <p:ext uri="{BB962C8B-B14F-4D97-AF65-F5344CB8AC3E}">
        <p14:creationId xmlns:p14="http://schemas.microsoft.com/office/powerpoint/2010/main" val="782513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D20A6D-115C-4AAB-9E5C-6F4388972495}"/>
              </a:ext>
            </a:extLst>
          </p:cNvPr>
          <p:cNvSpPr>
            <a:spLocks noGrp="1"/>
          </p:cNvSpPr>
          <p:nvPr>
            <p:ph type="title"/>
          </p:nvPr>
        </p:nvSpPr>
        <p:spPr/>
        <p:txBody>
          <a:bodyPr/>
          <a:lstStyle/>
          <a:p>
            <a:r>
              <a:rPr lang="it-IT" sz="1800" dirty="0">
                <a:latin typeface="Script MT Bold" panose="03040602040607080904" pitchFamily="66" charset="0"/>
              </a:rPr>
              <a:t>Detrazioni art. 13</a:t>
            </a:r>
          </a:p>
        </p:txBody>
      </p:sp>
      <p:sp>
        <p:nvSpPr>
          <p:cNvPr id="3" name="Segnaposto contenuto 2">
            <a:extLst>
              <a:ext uri="{FF2B5EF4-FFF2-40B4-BE49-F238E27FC236}">
                <a16:creationId xmlns:a16="http://schemas.microsoft.com/office/drawing/2014/main" id="{691E041C-5C33-47C8-88FB-A788C03BFDD2}"/>
              </a:ext>
            </a:extLst>
          </p:cNvPr>
          <p:cNvSpPr>
            <a:spLocks noGrp="1"/>
          </p:cNvSpPr>
          <p:nvPr>
            <p:ph idx="1"/>
          </p:nvPr>
        </p:nvSpPr>
        <p:spPr/>
        <p:txBody>
          <a:bodyPr/>
          <a:lstStyle/>
          <a:p>
            <a:r>
              <a:rPr lang="it-IT" b="1" dirty="0"/>
              <a:t>Per l'anno 2024, la detrazione da lavoro dipendente </a:t>
            </a:r>
            <a:r>
              <a:rPr lang="it-IT" dirty="0"/>
              <a:t>prevista dall'articolo 13,  comma 1, lettera a), primo periodo, del TUIR</a:t>
            </a:r>
            <a:r>
              <a:rPr lang="it-IT" b="1" dirty="0"/>
              <a:t> è innalzata a 1.955 euro.</a:t>
            </a:r>
          </a:p>
          <a:p>
            <a:pPr marL="0" indent="0">
              <a:buNone/>
            </a:pPr>
            <a:endParaRPr lang="it-IT" b="1" dirty="0"/>
          </a:p>
          <a:p>
            <a:r>
              <a:rPr lang="it-IT" dirty="0"/>
              <a:t>L’importo viene equiparato a quello già ad oggi riconosciuto ai pensionati, pari a </a:t>
            </a:r>
            <a:r>
              <a:rPr lang="it-IT" b="1" dirty="0"/>
              <a:t>1.955 euro</a:t>
            </a:r>
            <a:r>
              <a:rPr lang="it-IT" dirty="0"/>
              <a:t>, con un conseguente rialzo della </a:t>
            </a:r>
            <a:r>
              <a:rPr lang="it-IT" b="1" dirty="0">
                <a:hlinkClick r:id="rId2"/>
              </a:rPr>
              <a:t>no tax area a 8.500 euro</a:t>
            </a:r>
            <a:r>
              <a:rPr lang="it-IT" b="1" dirty="0"/>
              <a:t> (prima 8.000 euro).</a:t>
            </a:r>
          </a:p>
        </p:txBody>
      </p:sp>
    </p:spTree>
    <p:extLst>
      <p:ext uri="{BB962C8B-B14F-4D97-AF65-F5344CB8AC3E}">
        <p14:creationId xmlns:p14="http://schemas.microsoft.com/office/powerpoint/2010/main" val="1842142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E816FD-C102-4350-AE24-D909E29D41CC}"/>
              </a:ext>
            </a:extLst>
          </p:cNvPr>
          <p:cNvSpPr>
            <a:spLocks noGrp="1"/>
          </p:cNvSpPr>
          <p:nvPr>
            <p:ph type="title"/>
          </p:nvPr>
        </p:nvSpPr>
        <p:spPr>
          <a:xfrm>
            <a:off x="1998346" y="469273"/>
            <a:ext cx="6707188" cy="1143000"/>
          </a:xfrm>
        </p:spPr>
        <p:txBody>
          <a:bodyPr/>
          <a:lstStyle/>
          <a:p>
            <a:pPr algn="just"/>
            <a:r>
              <a:rPr lang="it-IT" sz="1800" b="1" dirty="0">
                <a:solidFill>
                  <a:srgbClr val="555555"/>
                </a:solidFill>
                <a:latin typeface="Script MT Bold" panose="03040602040607080904" pitchFamily="66" charset="0"/>
              </a:rPr>
              <a:t>Trattamento integrativo: nuove regole di calcolo</a:t>
            </a:r>
          </a:p>
        </p:txBody>
      </p:sp>
      <p:sp>
        <p:nvSpPr>
          <p:cNvPr id="3" name="Segnaposto contenuto 2">
            <a:extLst>
              <a:ext uri="{FF2B5EF4-FFF2-40B4-BE49-F238E27FC236}">
                <a16:creationId xmlns:a16="http://schemas.microsoft.com/office/drawing/2014/main" id="{F14BD80F-E5C8-4AC0-8445-465CF18CF02D}"/>
              </a:ext>
            </a:extLst>
          </p:cNvPr>
          <p:cNvSpPr>
            <a:spLocks noGrp="1"/>
          </p:cNvSpPr>
          <p:nvPr>
            <p:ph idx="1"/>
          </p:nvPr>
        </p:nvSpPr>
        <p:spPr>
          <a:xfrm>
            <a:off x="1979612" y="1600200"/>
            <a:ext cx="6707188" cy="4997152"/>
          </a:xfrm>
        </p:spPr>
        <p:txBody>
          <a:bodyPr/>
          <a:lstStyle/>
          <a:p>
            <a:r>
              <a:rPr lang="it-IT" b="1" dirty="0"/>
              <a:t> </a:t>
            </a:r>
            <a:r>
              <a:rPr lang="it-IT" sz="1400" b="1" dirty="0">
                <a:latin typeface="Arial" panose="020B0604020202020204" pitchFamily="34" charset="0"/>
                <a:cs typeface="Arial" panose="020B0604020202020204" pitchFamily="34" charset="0"/>
              </a:rPr>
              <a:t>La platea di beneficiari NON cambia</a:t>
            </a:r>
          </a:p>
          <a:p>
            <a:endParaRPr lang="it-IT" sz="1400" b="1" dirty="0">
              <a:latin typeface="Arial" panose="020B0604020202020204" pitchFamily="34" charset="0"/>
              <a:cs typeface="Arial" panose="020B0604020202020204" pitchFamily="34" charset="0"/>
            </a:endParaRPr>
          </a:p>
          <a:p>
            <a:r>
              <a:rPr lang="it-IT" sz="1400" dirty="0">
                <a:latin typeface="Arial" panose="020B0604020202020204" pitchFamily="34" charset="0"/>
                <a:cs typeface="Arial" panose="020B0604020202020204" pitchFamily="34" charset="0"/>
              </a:rPr>
              <a:t>Le novità, previste per raccordare la misura alle nuove aliquote IRPEF e detrazioni sui redditi da lavoro dipendente, modificano le regole per determinare l'imposta lorda e conseguentemente il diritto all'erogazione delle somme in busta paga</a:t>
            </a:r>
          </a:p>
          <a:p>
            <a:endParaRPr lang="it-IT" sz="1400" dirty="0">
              <a:latin typeface="Arial" panose="020B0604020202020204" pitchFamily="34" charset="0"/>
              <a:cs typeface="Arial" panose="020B0604020202020204" pitchFamily="34" charset="0"/>
            </a:endParaRPr>
          </a:p>
          <a:p>
            <a:pPr lvl="0" algn="just"/>
            <a:r>
              <a:rPr lang="it-IT" sz="1400" dirty="0">
                <a:solidFill>
                  <a:srgbClr val="212529"/>
                </a:solidFill>
                <a:latin typeface="Arial" panose="020B0604020202020204" pitchFamily="34" charset="0"/>
                <a:cs typeface="Arial" panose="020B0604020202020204" pitchFamily="34" charset="0"/>
              </a:rPr>
              <a:t>Per l'anno 2024 la somma a titolo di trattamento integrativo della  legge  2 aprile 2020, n. 21, è riconosciuta a favore dei contribuenti con reddito complessivo non superiore a  15.000  euro qualora  l'imposta lorda sui redditi sia superiore alla detrazione per lavoro dipendente (oggi euro 1955) , diminuita dell'importo di  75 euro rapportato al periodo di lavoro nell'anno (per arrivare agli attuali 1880 euro). </a:t>
            </a:r>
          </a:p>
          <a:p>
            <a:pPr lvl="0" algn="just"/>
            <a:r>
              <a:rPr lang="it-IT" sz="1400" dirty="0"/>
              <a:t>per il </a:t>
            </a:r>
            <a:r>
              <a:rPr lang="it-IT" sz="1400" b="1" dirty="0"/>
              <a:t>trattamento integrativo per i titolari di redditi fino a 28.000 euro</a:t>
            </a:r>
            <a:r>
              <a:rPr lang="it-IT" sz="1400" dirty="0"/>
              <a:t>, valgono le precedenti regole: spetta solo se l’importo di detrazioni per oneri (per carichi di famiglia, per reddito da lavoro per interessi passivi su prestiti o mutui, interventi di recupero del patrimonio edilizio e di riqualificazione energetica degli edifici, nonché a detrazioni previste da altre disposizioni normative) </a:t>
            </a:r>
            <a:r>
              <a:rPr lang="it-IT" sz="1400" b="1" dirty="0"/>
              <a:t>sia superiore all’IRPEF lorda </a:t>
            </a:r>
            <a:r>
              <a:rPr lang="it-IT" sz="1400" dirty="0"/>
              <a:t>dovuta.</a:t>
            </a:r>
            <a:endParaRPr lang="it-IT"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3031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DC4BB3-03D3-40D7-B27A-4F5F7A9453A0}"/>
              </a:ext>
            </a:extLst>
          </p:cNvPr>
          <p:cNvSpPr>
            <a:spLocks noGrp="1"/>
          </p:cNvSpPr>
          <p:nvPr>
            <p:ph type="title"/>
          </p:nvPr>
        </p:nvSpPr>
        <p:spPr/>
        <p:txBody>
          <a:bodyPr/>
          <a:lstStyle/>
          <a:p>
            <a:r>
              <a:rPr lang="it-IT" sz="1800" dirty="0">
                <a:latin typeface="Script MT Bold" panose="03040602040607080904" pitchFamily="66" charset="0"/>
              </a:rPr>
              <a:t>Cuneo fiscale 2024</a:t>
            </a:r>
          </a:p>
        </p:txBody>
      </p:sp>
      <p:sp>
        <p:nvSpPr>
          <p:cNvPr id="3" name="Segnaposto contenuto 2">
            <a:extLst>
              <a:ext uri="{FF2B5EF4-FFF2-40B4-BE49-F238E27FC236}">
                <a16:creationId xmlns:a16="http://schemas.microsoft.com/office/drawing/2014/main" id="{5D84A441-BA42-4699-92BA-187E8D151239}"/>
              </a:ext>
            </a:extLst>
          </p:cNvPr>
          <p:cNvSpPr>
            <a:spLocks noGrp="1"/>
          </p:cNvSpPr>
          <p:nvPr>
            <p:ph idx="1"/>
          </p:nvPr>
        </p:nvSpPr>
        <p:spPr/>
        <p:txBody>
          <a:bodyPr/>
          <a:lstStyle/>
          <a:p>
            <a:pPr algn="just"/>
            <a:r>
              <a:rPr lang="it-IT" sz="1800" dirty="0">
                <a:latin typeface="Arial" panose="020B0604020202020204" pitchFamily="34" charset="0"/>
                <a:cs typeface="Arial" panose="020B0604020202020204" pitchFamily="34" charset="0"/>
              </a:rPr>
              <a:t>Gazzetta Ufficiale la </a:t>
            </a:r>
            <a:r>
              <a:rPr lang="it-IT" sz="1800" dirty="0">
                <a:latin typeface="Arial" panose="020B0604020202020204" pitchFamily="34" charset="0"/>
                <a:cs typeface="Arial" panose="020B0604020202020204" pitchFamily="34" charset="0"/>
                <a:hlinkClick r:id="rId2"/>
              </a:rPr>
              <a:t>legge 30 dicembre 2023, n. 213</a:t>
            </a:r>
            <a:r>
              <a:rPr lang="it-IT" sz="1800" dirty="0">
                <a:latin typeface="Arial" panose="020B0604020202020204" pitchFamily="34" charset="0"/>
                <a:cs typeface="Arial" panose="020B0604020202020204" pitchFamily="34" charset="0"/>
              </a:rPr>
              <a:t> recante il “</a:t>
            </a:r>
            <a:r>
              <a:rPr lang="it-IT" sz="1800" b="1" dirty="0">
                <a:latin typeface="Arial" panose="020B0604020202020204" pitchFamily="34" charset="0"/>
                <a:cs typeface="Arial" panose="020B0604020202020204" pitchFamily="34" charset="0"/>
              </a:rPr>
              <a:t>Bilancio di previsione dello Stato per l’anno finanziario 2024 e bilancio pluriennale per il triennio 2024-2026</a:t>
            </a:r>
            <a:r>
              <a:rPr lang="it-IT" sz="1800" dirty="0">
                <a:latin typeface="Arial" panose="020B0604020202020204" pitchFamily="34" charset="0"/>
                <a:cs typeface="Arial" panose="020B0604020202020204" pitchFamily="34" charset="0"/>
              </a:rPr>
              <a:t>”.</a:t>
            </a:r>
          </a:p>
          <a:p>
            <a:pPr algn="just"/>
            <a:r>
              <a:rPr lang="it-IT" sz="1800" b="1" dirty="0">
                <a:latin typeface="Arial" panose="020B0604020202020204" pitchFamily="34" charset="0"/>
                <a:cs typeface="Arial" panose="020B0604020202020204" pitchFamily="34" charset="0"/>
              </a:rPr>
              <a:t>Conferma del taglio del cuneo fiscale.</a:t>
            </a:r>
            <a:r>
              <a:rPr lang="it-IT" sz="1800" dirty="0">
                <a:latin typeface="Arial" panose="020B0604020202020204" pitchFamily="34" charset="0"/>
                <a:cs typeface="Arial" panose="020B0604020202020204" pitchFamily="34" charset="0"/>
              </a:rPr>
              <a:t> Confermato anche per il 2024, il taglio del cuneo contributivo per la quota a carico dei lavoratori dipendenti. La quota di esonero rimane al 6% per le retribuzioni mensili imponibili fino a 2.692 euro (parametrate su 13 mensilità) ed al 7% per quelle fino a 1.923 euro (sempre parametrate su 13 mensilità). Si segnala, peraltro, </a:t>
            </a:r>
            <a:r>
              <a:rPr lang="it-IT" sz="1800" b="1" dirty="0">
                <a:latin typeface="Arial" panose="020B0604020202020204" pitchFamily="34" charset="0"/>
                <a:cs typeface="Arial" panose="020B0604020202020204" pitchFamily="34" charset="0"/>
              </a:rPr>
              <a:t>che la misura non riguarda la tredicesima mensilità.</a:t>
            </a:r>
          </a:p>
        </p:txBody>
      </p:sp>
    </p:spTree>
    <p:extLst>
      <p:ext uri="{BB962C8B-B14F-4D97-AF65-F5344CB8AC3E}">
        <p14:creationId xmlns:p14="http://schemas.microsoft.com/office/powerpoint/2010/main" val="2537523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B85A6B-ED35-4070-96CD-C3A0019FD81E}"/>
              </a:ext>
            </a:extLst>
          </p:cNvPr>
          <p:cNvSpPr>
            <a:spLocks noGrp="1"/>
          </p:cNvSpPr>
          <p:nvPr>
            <p:ph type="title"/>
          </p:nvPr>
        </p:nvSpPr>
        <p:spPr>
          <a:xfrm>
            <a:off x="1979711" y="274638"/>
            <a:ext cx="6635651" cy="994122"/>
          </a:xfrm>
        </p:spPr>
        <p:txBody>
          <a:bodyPr/>
          <a:lstStyle/>
          <a:p>
            <a:r>
              <a:rPr lang="it-IT" sz="1800" dirty="0">
                <a:latin typeface="Script MT Bold" panose="03040602040607080904" pitchFamily="66" charset="0"/>
              </a:rPr>
              <a:t>Decontribuzione lavoratrici madre</a:t>
            </a:r>
          </a:p>
        </p:txBody>
      </p:sp>
      <p:sp>
        <p:nvSpPr>
          <p:cNvPr id="3" name="Segnaposto contenuto 2">
            <a:extLst>
              <a:ext uri="{FF2B5EF4-FFF2-40B4-BE49-F238E27FC236}">
                <a16:creationId xmlns:a16="http://schemas.microsoft.com/office/drawing/2014/main" id="{0AB683AD-2BD2-4DC0-9176-CCADCF0D4073}"/>
              </a:ext>
            </a:extLst>
          </p:cNvPr>
          <p:cNvSpPr>
            <a:spLocks noGrp="1"/>
          </p:cNvSpPr>
          <p:nvPr>
            <p:ph idx="1"/>
          </p:nvPr>
        </p:nvSpPr>
        <p:spPr/>
        <p:txBody>
          <a:bodyPr/>
          <a:lstStyle/>
          <a:p>
            <a:r>
              <a:rPr lang="it-IT" sz="1600" dirty="0"/>
              <a:t>La legge di Bilancio 2024, prevede, al comma 180, che: “</a:t>
            </a:r>
            <a:r>
              <a:rPr lang="it-IT" sz="1600" i="1" dirty="0"/>
              <a:t>Fermo restando quanto previsto al comma 15, per i periodi di paga </a:t>
            </a:r>
            <a:r>
              <a:rPr lang="it-IT" sz="1600" b="1" i="1" dirty="0"/>
              <a:t>dal 1° gennaio 2024 al 31 dicembre 2026 alle lavoratrici madri di tre o più figli con rapporto di lavoro dipendente a tempo indeterminato</a:t>
            </a:r>
            <a:r>
              <a:rPr lang="it-IT" sz="1600" i="1" dirty="0"/>
              <a:t>, ad esclusione dei rapporti di lavoro domestico, è riconosciuto un esonero del 100 per cento della quota dei contributi previdenziali per l’invalidità, la vecchiaia e i superstiti a carico del lavoratore </a:t>
            </a:r>
            <a:r>
              <a:rPr lang="it-IT" sz="1600" b="1" i="1" dirty="0"/>
              <a:t>fino al mese di compimento del diciottesimo anno di età del figlio più piccolo</a:t>
            </a:r>
            <a:r>
              <a:rPr lang="it-IT" sz="1600" i="1" dirty="0"/>
              <a:t>, nel limite massimo annuo di 3.000 euro riparametrato su base mensile</a:t>
            </a:r>
            <a:r>
              <a:rPr lang="it-IT" sz="1600" dirty="0"/>
              <a:t>”.</a:t>
            </a:r>
          </a:p>
          <a:p>
            <a:r>
              <a:rPr lang="it-IT" sz="1600" dirty="0"/>
              <a:t>Ai successivi commi 181 e 182, inoltre, è previsto che: “</a:t>
            </a:r>
            <a:r>
              <a:rPr lang="it-IT" sz="1600" b="1" i="1" dirty="0"/>
              <a:t>L’esonero di cui al comma 180 è riconosciuto, in via sperimentale, per i periodi di paga dal 1° gennaio 2024 al 31 dicembre 2024 anche alle lavoratrici madri di due figli con rapporto di lavoro dipendente a tempo indeterminato</a:t>
            </a:r>
            <a:r>
              <a:rPr lang="it-IT" sz="1600" i="1" dirty="0"/>
              <a:t>, ad esclusione dei rapporti di lavoro domestico</a:t>
            </a:r>
            <a:r>
              <a:rPr lang="it-IT" sz="1600" b="1" i="1" dirty="0"/>
              <a:t>, fino al mese del compimento del decimo anno di età del figlio più piccolo.</a:t>
            </a:r>
          </a:p>
          <a:p>
            <a:r>
              <a:rPr lang="it-IT" sz="1600" b="1" i="1" dirty="0"/>
              <a:t>Si precisa che la decontribuzione delle lavoratrici madre, è alternativa all’esonero contributivo (6/7 percento). Il contributo IVS carico dipendente  è pari al 9,15 percento.</a:t>
            </a:r>
            <a:endParaRPr lang="it-IT" sz="1600" b="1" dirty="0"/>
          </a:p>
          <a:p>
            <a:endParaRPr lang="it-IT" dirty="0"/>
          </a:p>
        </p:txBody>
      </p:sp>
    </p:spTree>
    <p:extLst>
      <p:ext uri="{BB962C8B-B14F-4D97-AF65-F5344CB8AC3E}">
        <p14:creationId xmlns:p14="http://schemas.microsoft.com/office/powerpoint/2010/main" val="758594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FD68D1-4B69-4A70-93F9-53F2D590BFA3}"/>
              </a:ext>
            </a:extLst>
          </p:cNvPr>
          <p:cNvSpPr>
            <a:spLocks noGrp="1"/>
          </p:cNvSpPr>
          <p:nvPr>
            <p:ph type="title"/>
          </p:nvPr>
        </p:nvSpPr>
        <p:spPr/>
        <p:txBody>
          <a:bodyPr/>
          <a:lstStyle/>
          <a:p>
            <a:r>
              <a:rPr lang="it-IT" sz="1800" dirty="0">
                <a:latin typeface="Script MT Bold" panose="03040602040607080904" pitchFamily="66" charset="0"/>
              </a:rPr>
              <a:t>Una tantum 2023</a:t>
            </a:r>
          </a:p>
        </p:txBody>
      </p:sp>
      <p:sp>
        <p:nvSpPr>
          <p:cNvPr id="3" name="Segnaposto contenuto 2">
            <a:extLst>
              <a:ext uri="{FF2B5EF4-FFF2-40B4-BE49-F238E27FC236}">
                <a16:creationId xmlns:a16="http://schemas.microsoft.com/office/drawing/2014/main" id="{E3EB03A4-BEDF-4787-ADD5-5E05BF546C7C}"/>
              </a:ext>
            </a:extLst>
          </p:cNvPr>
          <p:cNvSpPr>
            <a:spLocks noGrp="1"/>
          </p:cNvSpPr>
          <p:nvPr>
            <p:ph idx="1"/>
          </p:nvPr>
        </p:nvSpPr>
        <p:spPr/>
        <p:txBody>
          <a:bodyPr/>
          <a:lstStyle/>
          <a:p>
            <a:r>
              <a:rPr lang="it-IT" sz="1400" b="1" dirty="0">
                <a:latin typeface="Arial" panose="020B0604020202020204" pitchFamily="34" charset="0"/>
                <a:cs typeface="Arial" panose="020B0604020202020204" pitchFamily="34" charset="0"/>
              </a:rPr>
              <a:t>Emolumento accessorio una tantum 2023</a:t>
            </a:r>
          </a:p>
          <a:p>
            <a:r>
              <a:rPr lang="it-IT" sz="1400" dirty="0">
                <a:latin typeface="Arial" panose="020B0604020202020204" pitchFamily="34" charset="0"/>
                <a:cs typeface="Arial" panose="020B0604020202020204" pitchFamily="34" charset="0"/>
              </a:rPr>
              <a:t> </a:t>
            </a:r>
            <a:r>
              <a:rPr lang="it-IT" sz="1400" i="1" dirty="0">
                <a:latin typeface="Arial" panose="020B0604020202020204" pitchFamily="34" charset="0"/>
                <a:cs typeface="Arial" panose="020B0604020202020204" pitchFamily="34" charset="0"/>
              </a:rPr>
              <a:t>La Legge 29 dicembre 2022, n. 197 (Legge di Bilancio 2023) all’articolo 1, comma 330, prevede che “per l'anno 2023, è previsto per il solo anno 2023, un emolumento accessorio una tantum, da corrispondere per tredici mensilità, da determinarsi nella misura dell'1,5 per cento dello stipendio con effetti ai soli fini del trattamento di quiescenza”.</a:t>
            </a:r>
            <a:endParaRPr lang="it-IT" sz="1400" dirty="0">
              <a:latin typeface="Arial" panose="020B0604020202020204" pitchFamily="34" charset="0"/>
              <a:cs typeface="Arial" panose="020B0604020202020204" pitchFamily="34" charset="0"/>
            </a:endParaRPr>
          </a:p>
          <a:p>
            <a:r>
              <a:rPr lang="it-IT" sz="1400" dirty="0">
                <a:latin typeface="Arial" panose="020B0604020202020204" pitchFamily="34" charset="0"/>
                <a:cs typeface="Arial" panose="020B0604020202020204" pitchFamily="34" charset="0"/>
              </a:rPr>
              <a:t>La Ragioneria Generale dello Stato ha pubblicato le tabelle degli importi lordi mensili previsti per il </a:t>
            </a:r>
            <a:r>
              <a:rPr lang="it-IT" sz="1400" b="1" dirty="0">
                <a:latin typeface="Arial" panose="020B0604020202020204" pitchFamily="34" charset="0"/>
                <a:cs typeface="Arial" panose="020B0604020202020204" pitchFamily="34" charset="0"/>
              </a:rPr>
              <a:t>Personale non dirigente Comparto Istruzione e Ricerca e personale dirigente sulla base dei CCNL in vigore. Le tabelle sono consultabili al seguente link:</a:t>
            </a:r>
            <a:r>
              <a:rPr lang="it-IT" sz="1400" dirty="0">
                <a:latin typeface="Arial" panose="020B0604020202020204" pitchFamily="34" charset="0"/>
                <a:cs typeface="Arial" panose="020B0604020202020204" pitchFamily="34" charset="0"/>
              </a:rPr>
              <a:t> </a:t>
            </a:r>
            <a:r>
              <a:rPr lang="it-IT" sz="1400" b="1" u="sng" dirty="0">
                <a:latin typeface="Arial" panose="020B0604020202020204" pitchFamily="34" charset="0"/>
                <a:cs typeface="Arial" panose="020B0604020202020204" pitchFamily="34" charset="0"/>
                <a:hlinkClick r:id="rId2"/>
              </a:rPr>
              <a:t>UNIVERSITA' UNA TANTUM per internet.xls (univr.it)</a:t>
            </a:r>
            <a:endParaRPr lang="it-IT" sz="1400" dirty="0">
              <a:latin typeface="Arial" panose="020B060402020202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3096004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F72BDF-8833-47E9-8E66-46097764D084}"/>
              </a:ext>
            </a:extLst>
          </p:cNvPr>
          <p:cNvSpPr>
            <a:spLocks noGrp="1"/>
          </p:cNvSpPr>
          <p:nvPr>
            <p:ph type="title"/>
          </p:nvPr>
        </p:nvSpPr>
        <p:spPr/>
        <p:txBody>
          <a:bodyPr/>
          <a:lstStyle/>
          <a:p>
            <a:r>
              <a:rPr lang="it-IT" sz="1800" dirty="0" err="1">
                <a:latin typeface="Script MT Bold" panose="03040602040607080904" pitchFamily="66" charset="0"/>
              </a:rPr>
              <a:t>Indennita’</a:t>
            </a:r>
            <a:r>
              <a:rPr lang="it-IT" sz="1800" dirty="0">
                <a:latin typeface="Script MT Bold" panose="03040602040607080904" pitchFamily="66" charset="0"/>
              </a:rPr>
              <a:t> vacanza contrattuale 2024	</a:t>
            </a:r>
          </a:p>
        </p:txBody>
      </p:sp>
      <p:sp>
        <p:nvSpPr>
          <p:cNvPr id="3" name="Segnaposto contenuto 2">
            <a:extLst>
              <a:ext uri="{FF2B5EF4-FFF2-40B4-BE49-F238E27FC236}">
                <a16:creationId xmlns:a16="http://schemas.microsoft.com/office/drawing/2014/main" id="{69CDF475-61CD-41F4-9A5E-C2001EAD3C9D}"/>
              </a:ext>
            </a:extLst>
          </p:cNvPr>
          <p:cNvSpPr>
            <a:spLocks noGrp="1"/>
          </p:cNvSpPr>
          <p:nvPr>
            <p:ph idx="1"/>
          </p:nvPr>
        </p:nvSpPr>
        <p:spPr/>
        <p:txBody>
          <a:bodyPr/>
          <a:lstStyle/>
          <a:p>
            <a:r>
              <a:rPr lang="it-IT" sz="1400" dirty="0">
                <a:latin typeface="Arial" panose="020B0604020202020204" pitchFamily="34" charset="0"/>
                <a:cs typeface="Arial" panose="020B0604020202020204" pitchFamily="34" charset="0"/>
              </a:rPr>
              <a:t>DL 145/2023 pubblicato in G.U. il 19 ottobre u.s., </a:t>
            </a:r>
          </a:p>
          <a:p>
            <a:r>
              <a:rPr lang="it-IT" sz="1400" b="1" dirty="0">
                <a:latin typeface="Arial" panose="020B0604020202020204" pitchFamily="34" charset="0"/>
                <a:cs typeface="Arial" panose="020B0604020202020204" pitchFamily="34" charset="0"/>
              </a:rPr>
              <a:t>Art. 3 </a:t>
            </a:r>
            <a:r>
              <a:rPr lang="it-IT" sz="1400" dirty="0">
                <a:latin typeface="Arial" panose="020B0604020202020204" pitchFamily="34" charset="0"/>
                <a:cs typeface="Arial" panose="020B0604020202020204" pitchFamily="34" charset="0"/>
              </a:rPr>
              <a:t>Anticipo rinnovo contratti pubblici</a:t>
            </a:r>
          </a:p>
          <a:p>
            <a:r>
              <a:rPr lang="it-IT" sz="1400" b="1" i="1" dirty="0">
                <a:latin typeface="Arial" panose="020B0604020202020204" pitchFamily="34" charset="0"/>
                <a:cs typeface="Arial" panose="020B0604020202020204" pitchFamily="34" charset="0"/>
              </a:rPr>
              <a:t>1. </a:t>
            </a:r>
            <a:r>
              <a:rPr lang="it-IT" sz="1400" i="1" dirty="0">
                <a:latin typeface="Arial" panose="020B0604020202020204" pitchFamily="34" charset="0"/>
                <a:cs typeface="Arial" panose="020B0604020202020204" pitchFamily="34" charset="0"/>
              </a:rPr>
              <a:t>Nelle more della definizione del quadro finanziario complessivo relativo ai rinnovi contrattuali per il triennio 2022-2024, per il personale con contratto di lavoro a tempo indeterminato dipendente dalle amministrazioni statali, in via eccezionale, l'emolumento di cui all'articolo 1, comma 609, secondo periodo, della </a:t>
            </a:r>
            <a:r>
              <a:rPr lang="it-IT" sz="1400" i="1" u="sng" dirty="0">
                <a:latin typeface="Arial" panose="020B0604020202020204" pitchFamily="34" charset="0"/>
                <a:cs typeface="Arial" panose="020B0604020202020204" pitchFamily="34" charset="0"/>
                <a:hlinkClick r:id="rId2"/>
              </a:rPr>
              <a:t>legge 30 dicembre 2021, n. 234</a:t>
            </a:r>
            <a:r>
              <a:rPr lang="it-IT" sz="1400" i="1" dirty="0">
                <a:latin typeface="Arial" panose="020B0604020202020204" pitchFamily="34" charset="0"/>
                <a:cs typeface="Arial" panose="020B0604020202020204" pitchFamily="34" charset="0"/>
              </a:rPr>
              <a:t>, nel mese di dicembre 2023 è incrementato, a valere sul 2024, di un importo pari a 6,7 volte il relativo valore annuale attualmente erogato, salvi eventuali successivi conguagli. Il predetto incremento non rileva ai fini dell'attribuzione del beneficio di cui all'</a:t>
            </a:r>
            <a:r>
              <a:rPr lang="it-IT" sz="1400" i="1" u="sng" dirty="0">
                <a:latin typeface="Arial" panose="020B0604020202020204" pitchFamily="34" charset="0"/>
                <a:cs typeface="Arial" panose="020B0604020202020204" pitchFamily="34" charset="0"/>
                <a:hlinkClick r:id="rId3"/>
              </a:rPr>
              <a:t>articolo 1, comma 281, della legge 29 dicembre 2022, n. 197</a:t>
            </a:r>
            <a:r>
              <a:rPr lang="it-IT" sz="1400" i="1" dirty="0">
                <a:latin typeface="Arial" panose="020B0604020202020204" pitchFamily="34" charset="0"/>
                <a:cs typeface="Arial" panose="020B0604020202020204" pitchFamily="34" charset="0"/>
              </a:rPr>
              <a:t>, come modificato dall'</a:t>
            </a:r>
            <a:r>
              <a:rPr lang="it-IT" sz="1400" i="1" u="sng" dirty="0">
                <a:latin typeface="Arial" panose="020B0604020202020204" pitchFamily="34" charset="0"/>
                <a:cs typeface="Arial" panose="020B0604020202020204" pitchFamily="34" charset="0"/>
                <a:hlinkClick r:id="rId4"/>
              </a:rPr>
              <a:t>articolo 39 del decreto-legge 4 maggio 2023, n. 48</a:t>
            </a:r>
            <a:r>
              <a:rPr lang="it-IT" sz="1400" i="1" dirty="0">
                <a:latin typeface="Arial" panose="020B0604020202020204" pitchFamily="34" charset="0"/>
                <a:cs typeface="Arial" panose="020B0604020202020204" pitchFamily="34" charset="0"/>
              </a:rPr>
              <a:t>, convertito, con modificazioni, dalla </a:t>
            </a:r>
            <a:r>
              <a:rPr lang="it-IT" sz="1400" i="1" u="sng" dirty="0">
                <a:latin typeface="Arial" panose="020B0604020202020204" pitchFamily="34" charset="0"/>
                <a:cs typeface="Arial" panose="020B0604020202020204" pitchFamily="34" charset="0"/>
                <a:hlinkClick r:id="rId5"/>
              </a:rPr>
              <a:t>legge 3 luglio 2023, n. 85</a:t>
            </a:r>
            <a:r>
              <a:rPr lang="it-IT" sz="1400" i="1" dirty="0">
                <a:latin typeface="Arial" panose="020B0604020202020204" pitchFamily="34" charset="0"/>
                <a:cs typeface="Arial" panose="020B0604020202020204" pitchFamily="34" charset="0"/>
              </a:rPr>
              <a:t>.</a:t>
            </a:r>
          </a:p>
          <a:p>
            <a:endParaRPr lang="it-IT" dirty="0"/>
          </a:p>
        </p:txBody>
      </p:sp>
    </p:spTree>
    <p:extLst>
      <p:ext uri="{BB962C8B-B14F-4D97-AF65-F5344CB8AC3E}">
        <p14:creationId xmlns:p14="http://schemas.microsoft.com/office/powerpoint/2010/main" val="2186452796"/>
      </p:ext>
    </p:extLst>
  </p:cSld>
  <p:clrMapOvr>
    <a:masterClrMapping/>
  </p:clrMapOvr>
</p:sld>
</file>

<file path=ppt/theme/theme1.xml><?xml version="1.0" encoding="utf-8"?>
<a:theme xmlns:a="http://schemas.openxmlformats.org/drawingml/2006/main" name="template">
  <a:themeElements>
    <a:clrScheme name="template 4">
      <a:dk1>
        <a:srgbClr val="4D4D4D"/>
      </a:dk1>
      <a:lt1>
        <a:srgbClr val="FFFFFF"/>
      </a:lt1>
      <a:dk2>
        <a:srgbClr val="000000"/>
      </a:dk2>
      <a:lt2>
        <a:srgbClr val="9B6902"/>
      </a:lt2>
      <a:accent1>
        <a:srgbClr val="C75E00"/>
      </a:accent1>
      <a:accent2>
        <a:srgbClr val="FED416"/>
      </a:accent2>
      <a:accent3>
        <a:srgbClr val="FFFFFF"/>
      </a:accent3>
      <a:accent4>
        <a:srgbClr val="404040"/>
      </a:accent4>
      <a:accent5>
        <a:srgbClr val="E0B6AA"/>
      </a:accent5>
      <a:accent6>
        <a:srgbClr val="E6C013"/>
      </a:accent6>
      <a:hlink>
        <a:srgbClr val="EE6600"/>
      </a:hlink>
      <a:folHlink>
        <a:srgbClr val="EAEAEA"/>
      </a:folHlink>
    </a:clrScheme>
    <a:fontScheme name="template">
      <a:majorFont>
        <a:latin typeface="Dosis"/>
        <a:ea typeface=""/>
        <a:cs typeface=""/>
      </a:majorFont>
      <a:minorFont>
        <a:latin typeface="Dosis"/>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Arial" charset="0"/>
          </a:defRPr>
        </a:defPPr>
      </a:lstStyle>
    </a:lnDef>
  </a:objectDefaults>
  <a:extraClrSchemeLst>
    <a:extraClrScheme>
      <a:clrScheme name="template 1">
        <a:dk1>
          <a:srgbClr val="4D4D4D"/>
        </a:dk1>
        <a:lt1>
          <a:srgbClr val="FFFFFF"/>
        </a:lt1>
        <a:dk2>
          <a:srgbClr val="000000"/>
        </a:dk2>
        <a:lt2>
          <a:srgbClr val="D5E1F3"/>
        </a:lt2>
        <a:accent1>
          <a:srgbClr val="BC4417"/>
        </a:accent1>
        <a:accent2>
          <a:srgbClr val="CF9C1C"/>
        </a:accent2>
        <a:accent3>
          <a:srgbClr val="FFFFFF"/>
        </a:accent3>
        <a:accent4>
          <a:srgbClr val="404040"/>
        </a:accent4>
        <a:accent5>
          <a:srgbClr val="DAB0AB"/>
        </a:accent5>
        <a:accent6>
          <a:srgbClr val="BB8D18"/>
        </a:accent6>
        <a:hlink>
          <a:srgbClr val="E8C97C"/>
        </a:hlink>
        <a:folHlink>
          <a:srgbClr val="EAEAEA"/>
        </a:folHlink>
      </a:clrScheme>
      <a:clrMap bg1="lt1" tx1="dk1" bg2="lt2" tx2="dk2" accent1="accent1" accent2="accent2" accent3="accent3" accent4="accent4" accent5="accent5" accent6="accent6" hlink="hlink" folHlink="folHlink"/>
    </a:extraClrScheme>
    <a:extraClrScheme>
      <a:clrScheme name="template 2">
        <a:dk1>
          <a:srgbClr val="4D4D4D"/>
        </a:dk1>
        <a:lt1>
          <a:srgbClr val="FFFFFF"/>
        </a:lt1>
        <a:dk2>
          <a:srgbClr val="000000"/>
        </a:dk2>
        <a:lt2>
          <a:srgbClr val="986615"/>
        </a:lt2>
        <a:accent1>
          <a:srgbClr val="BF4413"/>
        </a:accent1>
        <a:accent2>
          <a:srgbClr val="FFAB21"/>
        </a:accent2>
        <a:accent3>
          <a:srgbClr val="FFFFFF"/>
        </a:accent3>
        <a:accent4>
          <a:srgbClr val="404040"/>
        </a:accent4>
        <a:accent5>
          <a:srgbClr val="DCB0AA"/>
        </a:accent5>
        <a:accent6>
          <a:srgbClr val="E79B1D"/>
        </a:accent6>
        <a:hlink>
          <a:srgbClr val="C5A379"/>
        </a:hlink>
        <a:folHlink>
          <a:srgbClr val="EAEAEA"/>
        </a:folHlink>
      </a:clrScheme>
      <a:clrMap bg1="lt1" tx1="dk1" bg2="lt2" tx2="dk2" accent1="accent1" accent2="accent2" accent3="accent3" accent4="accent4" accent5="accent5" accent6="accent6" hlink="hlink" folHlink="folHlink"/>
    </a:extraClrScheme>
    <a:extraClrScheme>
      <a:clrScheme name="template 3">
        <a:dk1>
          <a:srgbClr val="4D4D4D"/>
        </a:dk1>
        <a:lt1>
          <a:srgbClr val="FFFFFF"/>
        </a:lt1>
        <a:dk2>
          <a:srgbClr val="000000"/>
        </a:dk2>
        <a:lt2>
          <a:srgbClr val="4A1B17"/>
        </a:lt2>
        <a:accent1>
          <a:srgbClr val="C66C00"/>
        </a:accent1>
        <a:accent2>
          <a:srgbClr val="FED416"/>
        </a:accent2>
        <a:accent3>
          <a:srgbClr val="FFFFFF"/>
        </a:accent3>
        <a:accent4>
          <a:srgbClr val="404040"/>
        </a:accent4>
        <a:accent5>
          <a:srgbClr val="DFBAAA"/>
        </a:accent5>
        <a:accent6>
          <a:srgbClr val="E6C013"/>
        </a:accent6>
        <a:hlink>
          <a:srgbClr val="FFDE93"/>
        </a:hlink>
        <a:folHlink>
          <a:srgbClr val="EAEAEA"/>
        </a:folHlink>
      </a:clrScheme>
      <a:clrMap bg1="lt1" tx1="dk1" bg2="lt2" tx2="dk2" accent1="accent1" accent2="accent2" accent3="accent3" accent4="accent4" accent5="accent5" accent6="accent6" hlink="hlink" folHlink="folHlink"/>
    </a:extraClrScheme>
    <a:extraClrScheme>
      <a:clrScheme name="template 4">
        <a:dk1>
          <a:srgbClr val="4D4D4D"/>
        </a:dk1>
        <a:lt1>
          <a:srgbClr val="FFFFFF"/>
        </a:lt1>
        <a:dk2>
          <a:srgbClr val="000000"/>
        </a:dk2>
        <a:lt2>
          <a:srgbClr val="9B6902"/>
        </a:lt2>
        <a:accent1>
          <a:srgbClr val="C75E00"/>
        </a:accent1>
        <a:accent2>
          <a:srgbClr val="FED416"/>
        </a:accent2>
        <a:accent3>
          <a:srgbClr val="FFFFFF"/>
        </a:accent3>
        <a:accent4>
          <a:srgbClr val="404040"/>
        </a:accent4>
        <a:accent5>
          <a:srgbClr val="E0B6AA"/>
        </a:accent5>
        <a:accent6>
          <a:srgbClr val="E6C013"/>
        </a:accent6>
        <a:hlink>
          <a:srgbClr val="EE6600"/>
        </a:hlink>
        <a:folHlink>
          <a:srgbClr val="EAEAEA"/>
        </a:folHlink>
      </a:clrScheme>
      <a:clrMap bg1="lt1" tx1="dk1" bg2="lt2" tx2="dk2" accent1="accent1" accent2="accent2" accent3="accent3" accent4="accent4" accent5="accent5" accent6="accent6" hlink="hlink" folHlink="folHlink"/>
    </a:extraClrScheme>
    <a:extraClrScheme>
      <a:clrScheme name="template 5">
        <a:dk1>
          <a:srgbClr val="4D4D4D"/>
        </a:dk1>
        <a:lt1>
          <a:srgbClr val="FFFFFF"/>
        </a:lt1>
        <a:dk2>
          <a:srgbClr val="000000"/>
        </a:dk2>
        <a:lt2>
          <a:srgbClr val="570301"/>
        </a:lt2>
        <a:accent1>
          <a:srgbClr val="D37E00"/>
        </a:accent1>
        <a:accent2>
          <a:srgbClr val="F5CB03"/>
        </a:accent2>
        <a:accent3>
          <a:srgbClr val="FFFFFF"/>
        </a:accent3>
        <a:accent4>
          <a:srgbClr val="404040"/>
        </a:accent4>
        <a:accent5>
          <a:srgbClr val="E6C0AA"/>
        </a:accent5>
        <a:accent6>
          <a:srgbClr val="DEB802"/>
        </a:accent6>
        <a:hlink>
          <a:srgbClr val="D86001"/>
        </a:hlink>
        <a:folHlink>
          <a:srgbClr val="EAEAEA"/>
        </a:folHlink>
      </a:clrScheme>
      <a:clrMap bg1="lt1" tx1="dk1" bg2="lt2" tx2="dk2" accent1="accent1" accent2="accent2" accent3="accent3" accent4="accent4" accent5="accent5" accent6="accent6" hlink="hlink" folHlink="folHlink"/>
    </a:extraClrScheme>
    <a:extraClrScheme>
      <a:clrScheme name="template 6">
        <a:dk1>
          <a:srgbClr val="4D4D4D"/>
        </a:dk1>
        <a:lt1>
          <a:srgbClr val="FFFFFF"/>
        </a:lt1>
        <a:dk2>
          <a:srgbClr val="000000"/>
        </a:dk2>
        <a:lt2>
          <a:srgbClr val="713C0C"/>
        </a:lt2>
        <a:accent1>
          <a:srgbClr val="E4B058"/>
        </a:accent1>
        <a:accent2>
          <a:srgbClr val="FDD912"/>
        </a:accent2>
        <a:accent3>
          <a:srgbClr val="FFFFFF"/>
        </a:accent3>
        <a:accent4>
          <a:srgbClr val="404040"/>
        </a:accent4>
        <a:accent5>
          <a:srgbClr val="EFD4B4"/>
        </a:accent5>
        <a:accent6>
          <a:srgbClr val="E5C40F"/>
        </a:accent6>
        <a:hlink>
          <a:srgbClr val="E06301"/>
        </a:hlink>
        <a:folHlink>
          <a:srgbClr val="EAEAEA"/>
        </a:folHlink>
      </a:clrScheme>
      <a:clrMap bg1="lt1" tx1="dk1" bg2="lt2" tx2="dk2" accent1="accent1" accent2="accent2" accent3="accent3" accent4="accent4" accent5="accent5" accent6="accent6" hlink="hlink" folHlink="folHlink"/>
    </a:extraClrScheme>
    <a:extraClrScheme>
      <a:clrScheme name="template 7">
        <a:dk1>
          <a:srgbClr val="4D4D4D"/>
        </a:dk1>
        <a:lt1>
          <a:srgbClr val="FFFFFF"/>
        </a:lt1>
        <a:dk2>
          <a:srgbClr val="000000"/>
        </a:dk2>
        <a:lt2>
          <a:srgbClr val="953900"/>
        </a:lt2>
        <a:accent1>
          <a:srgbClr val="B65300"/>
        </a:accent1>
        <a:accent2>
          <a:srgbClr val="CE6A00"/>
        </a:accent2>
        <a:accent3>
          <a:srgbClr val="FFFFFF"/>
        </a:accent3>
        <a:accent4>
          <a:srgbClr val="404040"/>
        </a:accent4>
        <a:accent5>
          <a:srgbClr val="D7B3AA"/>
        </a:accent5>
        <a:accent6>
          <a:srgbClr val="BA5F00"/>
        </a:accent6>
        <a:hlink>
          <a:srgbClr val="F0A806"/>
        </a:hlink>
        <a:folHlink>
          <a:srgbClr val="FFE6CD"/>
        </a:folHlink>
      </a:clrScheme>
      <a:clrMap bg1="lt1" tx1="dk1" bg2="lt2" tx2="dk2" accent1="accent1" accent2="accent2" accent3="accent3" accent4="accent4" accent5="accent5" accent6="accent6" hlink="hlink" folHlink="folHlink"/>
    </a:extraClrScheme>
    <a:extraClrScheme>
      <a:clrScheme name="template 8">
        <a:dk1>
          <a:srgbClr val="4D4D4D"/>
        </a:dk1>
        <a:lt1>
          <a:srgbClr val="FFFFFF"/>
        </a:lt1>
        <a:dk2>
          <a:srgbClr val="000000"/>
        </a:dk2>
        <a:lt2>
          <a:srgbClr val="D87200"/>
        </a:lt2>
        <a:accent1>
          <a:srgbClr val="E29B07"/>
        </a:accent1>
        <a:accent2>
          <a:srgbClr val="EDBF03"/>
        </a:accent2>
        <a:accent3>
          <a:srgbClr val="FFFFFF"/>
        </a:accent3>
        <a:accent4>
          <a:srgbClr val="404040"/>
        </a:accent4>
        <a:accent5>
          <a:srgbClr val="EECBAA"/>
        </a:accent5>
        <a:accent6>
          <a:srgbClr val="D7AD02"/>
        </a:accent6>
        <a:hlink>
          <a:srgbClr val="7CA43F"/>
        </a:hlink>
        <a:folHlink>
          <a:srgbClr val="FFE6CD"/>
        </a:folHlink>
      </a:clrScheme>
      <a:clrMap bg1="lt1" tx1="dk1" bg2="lt2" tx2="dk2" accent1="accent1" accent2="accent2" accent3="accent3" accent4="accent4" accent5="accent5" accent6="accent6" hlink="hlink" folHlink="folHlink"/>
    </a:extraClrScheme>
    <a:extraClrScheme>
      <a:clrScheme name="template 9">
        <a:dk1>
          <a:srgbClr val="4D4D4D"/>
        </a:dk1>
        <a:lt1>
          <a:srgbClr val="FFFFFF"/>
        </a:lt1>
        <a:dk2>
          <a:srgbClr val="000000"/>
        </a:dk2>
        <a:lt2>
          <a:srgbClr val="D24D06"/>
        </a:lt2>
        <a:accent1>
          <a:srgbClr val="E59709"/>
        </a:accent1>
        <a:accent2>
          <a:srgbClr val="E9AC24"/>
        </a:accent2>
        <a:accent3>
          <a:srgbClr val="FFFFFF"/>
        </a:accent3>
        <a:accent4>
          <a:srgbClr val="404040"/>
        </a:accent4>
        <a:accent5>
          <a:srgbClr val="F0C9AA"/>
        </a:accent5>
        <a:accent6>
          <a:srgbClr val="D39B20"/>
        </a:accent6>
        <a:hlink>
          <a:srgbClr val="F7B80B"/>
        </a:hlink>
        <a:folHlink>
          <a:srgbClr val="FFE6CD"/>
        </a:folHlink>
      </a:clrScheme>
      <a:clrMap bg1="lt1" tx1="dk1" bg2="lt2" tx2="dk2" accent1="accent1" accent2="accent2" accent3="accent3" accent4="accent4" accent5="accent5" accent6="accent6" hlink="hlink" folHlink="folHlink"/>
    </a:extraClrScheme>
    <a:extraClrScheme>
      <a:clrScheme name="template 10">
        <a:dk1>
          <a:srgbClr val="4D4D4D"/>
        </a:dk1>
        <a:lt1>
          <a:srgbClr val="FFFFFF"/>
        </a:lt1>
        <a:dk2>
          <a:srgbClr val="000000"/>
        </a:dk2>
        <a:lt2>
          <a:srgbClr val="CD5003"/>
        </a:lt2>
        <a:accent1>
          <a:srgbClr val="419DCF"/>
        </a:accent1>
        <a:accent2>
          <a:srgbClr val="BC1F1F"/>
        </a:accent2>
        <a:accent3>
          <a:srgbClr val="FFFFFF"/>
        </a:accent3>
        <a:accent4>
          <a:srgbClr val="404040"/>
        </a:accent4>
        <a:accent5>
          <a:srgbClr val="B0CCE4"/>
        </a:accent5>
        <a:accent6>
          <a:srgbClr val="AA1B1B"/>
        </a:accent6>
        <a:hlink>
          <a:srgbClr val="FFE42F"/>
        </a:hlink>
        <a:folHlink>
          <a:srgbClr val="FFE6CD"/>
        </a:folHlink>
      </a:clrScheme>
      <a:clrMap bg1="lt1" tx1="dk1" bg2="lt2" tx2="dk2" accent1="accent1" accent2="accent2" accent3="accent3" accent4="accent4" accent5="accent5" accent6="accent6" hlink="hlink" folHlink="folHlink"/>
    </a:extraClrScheme>
    <a:extraClrScheme>
      <a:clrScheme name="template 11">
        <a:dk1>
          <a:srgbClr val="4D4D4D"/>
        </a:dk1>
        <a:lt1>
          <a:srgbClr val="FFFFFF"/>
        </a:lt1>
        <a:dk2>
          <a:srgbClr val="000000"/>
        </a:dk2>
        <a:lt2>
          <a:srgbClr val="DF2905"/>
        </a:lt2>
        <a:accent1>
          <a:srgbClr val="D05203"/>
        </a:accent1>
        <a:accent2>
          <a:srgbClr val="72A3E1"/>
        </a:accent2>
        <a:accent3>
          <a:srgbClr val="FFFFFF"/>
        </a:accent3>
        <a:accent4>
          <a:srgbClr val="404040"/>
        </a:accent4>
        <a:accent5>
          <a:srgbClr val="E4B3AA"/>
        </a:accent5>
        <a:accent6>
          <a:srgbClr val="6793CC"/>
        </a:accent6>
        <a:hlink>
          <a:srgbClr val="F3A105"/>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Dosis"/>
        <a:ea typeface=""/>
        <a:cs typeface=""/>
      </a:majorFont>
      <a:minorFont>
        <a:latin typeface="Dosis"/>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202</TotalTime>
  <Words>1194</Words>
  <Application>Microsoft Office PowerPoint</Application>
  <PresentationFormat>Presentazione su schermo (4:3)</PresentationFormat>
  <Paragraphs>59</Paragraphs>
  <Slides>9</Slides>
  <Notes>0</Notes>
  <HiddenSlides>0</HiddenSlides>
  <MMClips>0</MMClips>
  <ScaleCrop>false</ScaleCrop>
  <HeadingPairs>
    <vt:vector size="6" baseType="variant">
      <vt:variant>
        <vt:lpstr>Caratteri utilizzati</vt:lpstr>
      </vt:variant>
      <vt:variant>
        <vt:i4>6</vt:i4>
      </vt:variant>
      <vt:variant>
        <vt:lpstr>Tema</vt:lpstr>
      </vt:variant>
      <vt:variant>
        <vt:i4>2</vt:i4>
      </vt:variant>
      <vt:variant>
        <vt:lpstr>Titoli diapositive</vt:lpstr>
      </vt:variant>
      <vt:variant>
        <vt:i4>9</vt:i4>
      </vt:variant>
    </vt:vector>
  </HeadingPairs>
  <TitlesOfParts>
    <vt:vector size="17" baseType="lpstr">
      <vt:lpstr>굴림</vt:lpstr>
      <vt:lpstr>Arial</vt:lpstr>
      <vt:lpstr>Dosis</vt:lpstr>
      <vt:lpstr>IBMPlexSans</vt:lpstr>
      <vt:lpstr>open sans</vt:lpstr>
      <vt:lpstr>Script MT Bold</vt:lpstr>
      <vt:lpstr>template</vt:lpstr>
      <vt:lpstr>Custom Design</vt:lpstr>
      <vt:lpstr>NOVITA’ 2024</vt:lpstr>
      <vt:lpstr>IRPEF 2024: le nuove aliquote e i nuovi termini per le addizionali</vt:lpstr>
      <vt:lpstr>IRPEF 2024: aliquote a confronto articolo 11 del TUIR</vt:lpstr>
      <vt:lpstr>Detrazioni art. 13</vt:lpstr>
      <vt:lpstr>Trattamento integrativo: nuove regole di calcolo</vt:lpstr>
      <vt:lpstr>Cuneo fiscale 2024</vt:lpstr>
      <vt:lpstr>Decontribuzione lavoratrici madre</vt:lpstr>
      <vt:lpstr>Una tantum 2023</vt:lpstr>
      <vt:lpstr>Indennita’ vacanza contrattuale 2024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dc:creator>
  <cp:lastModifiedBy>Liala Mannino</cp:lastModifiedBy>
  <cp:revision>49</cp:revision>
  <cp:lastPrinted>2024-01-08T13:51:02Z</cp:lastPrinted>
  <dcterms:created xsi:type="dcterms:W3CDTF">2013-06-24T09:29:37Z</dcterms:created>
  <dcterms:modified xsi:type="dcterms:W3CDTF">2024-01-22T12:57:34Z</dcterms:modified>
</cp:coreProperties>
</file>